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61"/>
  </p:notesMasterIdLst>
  <p:handoutMasterIdLst>
    <p:handoutMasterId r:id="rId62"/>
  </p:handoutMasterIdLst>
  <p:sldIdLst>
    <p:sldId id="358" r:id="rId3"/>
    <p:sldId id="300" r:id="rId4"/>
    <p:sldId id="257" r:id="rId5"/>
    <p:sldId id="321" r:id="rId6"/>
    <p:sldId id="359" r:id="rId7"/>
    <p:sldId id="368" r:id="rId8"/>
    <p:sldId id="350" r:id="rId9"/>
    <p:sldId id="351" r:id="rId10"/>
    <p:sldId id="352" r:id="rId11"/>
    <p:sldId id="370" r:id="rId12"/>
    <p:sldId id="372" r:id="rId13"/>
    <p:sldId id="373" r:id="rId14"/>
    <p:sldId id="374" r:id="rId15"/>
    <p:sldId id="371" r:id="rId16"/>
    <p:sldId id="354" r:id="rId17"/>
    <p:sldId id="353" r:id="rId18"/>
    <p:sldId id="375" r:id="rId19"/>
    <p:sldId id="377" r:id="rId20"/>
    <p:sldId id="360" r:id="rId21"/>
    <p:sldId id="369" r:id="rId22"/>
    <p:sldId id="261" r:id="rId23"/>
    <p:sldId id="262" r:id="rId24"/>
    <p:sldId id="363" r:id="rId25"/>
    <p:sldId id="264" r:id="rId26"/>
    <p:sldId id="322" r:id="rId27"/>
    <p:sldId id="323" r:id="rId28"/>
    <p:sldId id="299" r:id="rId29"/>
    <p:sldId id="301" r:id="rId30"/>
    <p:sldId id="302" r:id="rId31"/>
    <p:sldId id="362" r:id="rId32"/>
    <p:sldId id="265" r:id="rId33"/>
    <p:sldId id="272" r:id="rId34"/>
    <p:sldId id="267" r:id="rId35"/>
    <p:sldId id="268" r:id="rId36"/>
    <p:sldId id="303" r:id="rId37"/>
    <p:sldId id="270" r:id="rId38"/>
    <p:sldId id="305" r:id="rId39"/>
    <p:sldId id="364" r:id="rId40"/>
    <p:sldId id="325" r:id="rId41"/>
    <p:sldId id="327" r:id="rId42"/>
    <p:sldId id="328" r:id="rId43"/>
    <p:sldId id="332" r:id="rId44"/>
    <p:sldId id="334" r:id="rId45"/>
    <p:sldId id="331" r:id="rId46"/>
    <p:sldId id="336" r:id="rId47"/>
    <p:sldId id="337" r:id="rId48"/>
    <p:sldId id="338" r:id="rId49"/>
    <p:sldId id="326" r:id="rId50"/>
    <p:sldId id="340" r:id="rId51"/>
    <p:sldId id="342" r:id="rId52"/>
    <p:sldId id="343" r:id="rId53"/>
    <p:sldId id="345" r:id="rId54"/>
    <p:sldId id="365" r:id="rId55"/>
    <p:sldId id="346" r:id="rId56"/>
    <p:sldId id="284" r:id="rId57"/>
    <p:sldId id="285" r:id="rId58"/>
    <p:sldId id="286" r:id="rId59"/>
    <p:sldId id="287" r:id="rId60"/>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39" autoAdjust="0"/>
  </p:normalViewPr>
  <p:slideViewPr>
    <p:cSldViewPr>
      <p:cViewPr varScale="1">
        <p:scale>
          <a:sx n="102" d="100"/>
          <a:sy n="102" d="100"/>
        </p:scale>
        <p:origin x="312"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Small Employer Participation : AWEI</a:t>
            </a:r>
          </a:p>
        </c:rich>
      </c:tx>
      <c:layout>
        <c:manualLayout>
          <c:xMode val="edge"/>
          <c:yMode val="edge"/>
          <c:x val="5.4375983409393716E-2"/>
          <c:y val="4.1764432159928179E-2"/>
        </c:manualLayout>
      </c:layout>
      <c:overlay val="0"/>
    </c:title>
    <c:autoTitleDeleted val="0"/>
    <c:plotArea>
      <c:layout>
        <c:manualLayout>
          <c:layoutTarget val="inner"/>
          <c:xMode val="edge"/>
          <c:yMode val="edge"/>
          <c:x val="3.2539170590256634E-2"/>
          <c:y val="0.13912790165517597"/>
          <c:w val="0.9578904851184914"/>
          <c:h val="0.76672235257621324"/>
        </c:manualLayout>
      </c:layout>
      <c:lineChart>
        <c:grouping val="standard"/>
        <c:varyColors val="0"/>
        <c:ser>
          <c:idx val="0"/>
          <c:order val="0"/>
          <c:tx>
            <c:strRef>
              <c:f>Sheet1!$B$1</c:f>
              <c:strCache>
                <c:ptCount val="1"/>
                <c:pt idx="0">
                  <c:v>Index Participation</c:v>
                </c:pt>
              </c:strCache>
            </c:strRef>
          </c:tx>
          <c:marker>
            <c:spPr>
              <a:solidFill>
                <a:srgbClr val="00B0F0"/>
              </a:solidFill>
            </c:spPr>
          </c:marker>
          <c:dLbls>
            <c:dLbl>
              <c:idx val="0"/>
              <c:layout>
                <c:manualLayout>
                  <c:x val="5.7422065747511708E-3"/>
                  <c:y val="3.13233241199461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12-483A-872B-F5AFB6DCFE6E}"/>
                </c:ext>
              </c:extLst>
            </c:dLbl>
            <c:dLbl>
              <c:idx val="1"/>
              <c:layout>
                <c:manualLayout>
                  <c:x val="0"/>
                  <c:y val="2.7842954773285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12-483A-872B-F5AFB6DCFE6E}"/>
                </c:ext>
              </c:extLst>
            </c:dLbl>
            <c:dLbl>
              <c:idx val="2"/>
              <c:layout>
                <c:manualLayout>
                  <c:x val="-5.7422065747511708E-3"/>
                  <c:y val="2.7842954773285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12-483A-872B-F5AFB6DCFE6E}"/>
                </c:ext>
              </c:extLst>
            </c:dLbl>
            <c:dLbl>
              <c:idx val="3"/>
              <c:layout>
                <c:manualLayout>
                  <c:x val="-1.9140688582503904E-3"/>
                  <c:y val="2.08822160799640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12-483A-872B-F5AFB6DCFE6E}"/>
                </c:ext>
              </c:extLst>
            </c:dLbl>
            <c:dLbl>
              <c:idx val="4"/>
              <c:layout>
                <c:manualLayout>
                  <c:x val="1.9140688582503904E-3"/>
                  <c:y val="2.43625854266247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12-483A-872B-F5AFB6DCFE6E}"/>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2017</c:v>
                </c:pt>
                <c:pt idx="1">
                  <c:v>2018</c:v>
                </c:pt>
                <c:pt idx="2">
                  <c:v>2019</c:v>
                </c:pt>
                <c:pt idx="3">
                  <c:v>2020</c:v>
                </c:pt>
              </c:numCache>
            </c:numRef>
          </c:cat>
          <c:val>
            <c:numRef>
              <c:f>Sheet1!$B$2:$B$5</c:f>
              <c:numCache>
                <c:formatCode>General</c:formatCode>
                <c:ptCount val="4"/>
                <c:pt idx="0">
                  <c:v>5</c:v>
                </c:pt>
                <c:pt idx="1">
                  <c:v>11</c:v>
                </c:pt>
                <c:pt idx="2">
                  <c:v>14</c:v>
                </c:pt>
                <c:pt idx="3">
                  <c:v>27</c:v>
                </c:pt>
              </c:numCache>
            </c:numRef>
          </c:val>
          <c:smooth val="0"/>
          <c:extLst>
            <c:ext xmlns:c16="http://schemas.microsoft.com/office/drawing/2014/chart" uri="{C3380CC4-5D6E-409C-BE32-E72D297353CC}">
              <c16:uniqueId val="{00000005-BC12-483A-872B-F5AFB6DCFE6E}"/>
            </c:ext>
          </c:extLst>
        </c:ser>
        <c:dLbls>
          <c:showLegendKey val="0"/>
          <c:showVal val="1"/>
          <c:showCatName val="0"/>
          <c:showSerName val="0"/>
          <c:showPercent val="0"/>
          <c:showBubbleSize val="0"/>
        </c:dLbls>
        <c:marker val="1"/>
        <c:smooth val="0"/>
        <c:axId val="121891792"/>
        <c:axId val="121898064"/>
      </c:lineChart>
      <c:catAx>
        <c:axId val="121891792"/>
        <c:scaling>
          <c:orientation val="minMax"/>
        </c:scaling>
        <c:delete val="0"/>
        <c:axPos val="b"/>
        <c:numFmt formatCode="General" sourceLinked="1"/>
        <c:majorTickMark val="none"/>
        <c:minorTickMark val="none"/>
        <c:tickLblPos val="nextTo"/>
        <c:crossAx val="121898064"/>
        <c:crosses val="autoZero"/>
        <c:auto val="1"/>
        <c:lblAlgn val="ctr"/>
        <c:lblOffset val="100"/>
        <c:noMultiLvlLbl val="0"/>
      </c:catAx>
      <c:valAx>
        <c:axId val="121898064"/>
        <c:scaling>
          <c:orientation val="minMax"/>
        </c:scaling>
        <c:delete val="1"/>
        <c:axPos val="l"/>
        <c:numFmt formatCode="General" sourceLinked="1"/>
        <c:majorTickMark val="none"/>
        <c:minorTickMark val="none"/>
        <c:tickLblPos val="nextTo"/>
        <c:crossAx val="121891792"/>
        <c:crosses val="autoZero"/>
        <c:crossBetween val="between"/>
      </c:valAx>
    </c:plotArea>
    <c:plotVisOnly val="1"/>
    <c:dispBlanksAs val="gap"/>
    <c:showDLblsOverMax val="0"/>
  </c:chart>
  <c:spPr>
    <a:solidFill>
      <a:schemeClr val="lt1"/>
    </a:solidFill>
    <a:ln w="25400" cap="flat" cmpd="sng" algn="ctr">
      <a:solidFill>
        <a:schemeClr val="accent5"/>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Employer Participation: AWEI</a:t>
            </a:r>
          </a:p>
        </c:rich>
      </c:tx>
      <c:layout>
        <c:manualLayout>
          <c:xMode val="edge"/>
          <c:yMode val="edge"/>
          <c:x val="5.6071894789467829E-2"/>
          <c:y val="6.2646648239892272E-2"/>
        </c:manualLayout>
      </c:layout>
      <c:overlay val="0"/>
    </c:title>
    <c:autoTitleDeleted val="0"/>
    <c:plotArea>
      <c:layout>
        <c:manualLayout>
          <c:layoutTarget val="inner"/>
          <c:xMode val="edge"/>
          <c:yMode val="edge"/>
          <c:x val="1.8654444377975098E-2"/>
          <c:y val="0.14608864034849733"/>
          <c:w val="0.96269111124404982"/>
          <c:h val="0.76672235257621324"/>
        </c:manualLayout>
      </c:layout>
      <c:lineChart>
        <c:grouping val="standard"/>
        <c:varyColors val="0"/>
        <c:ser>
          <c:idx val="0"/>
          <c:order val="0"/>
          <c:tx>
            <c:strRef>
              <c:f>Sheet1!$B$1</c:f>
              <c:strCache>
                <c:ptCount val="1"/>
                <c:pt idx="0">
                  <c:v>Index Participation</c:v>
                </c:pt>
              </c:strCache>
            </c:strRef>
          </c:tx>
          <c:marker>
            <c:spPr>
              <a:solidFill>
                <a:srgbClr val="00B0F0"/>
              </a:solidFill>
            </c:spPr>
          </c:marker>
          <c:dLbls>
            <c:dLbl>
              <c:idx val="0"/>
              <c:layout>
                <c:manualLayout>
                  <c:x val="-9.5205767735208838E-3"/>
                  <c:y val="4.17644321599281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FF-4E03-882D-F7D6827762C8}"/>
                </c:ext>
              </c:extLst>
            </c:dLbl>
            <c:dLbl>
              <c:idx val="1"/>
              <c:layout>
                <c:manualLayout>
                  <c:x val="-1.0175151478895507E-2"/>
                  <c:y val="3.4803693466606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FF-4E03-882D-F7D6827762C8}"/>
                </c:ext>
              </c:extLst>
            </c:dLbl>
            <c:dLbl>
              <c:idx val="2"/>
              <c:layout>
                <c:manualLayout>
                  <c:x val="-9.1338676044542058E-3"/>
                  <c:y val="3.8284062813267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FF-4E03-882D-F7D6827762C8}"/>
                </c:ext>
              </c:extLst>
            </c:dLbl>
            <c:dLbl>
              <c:idx val="3"/>
              <c:layout>
                <c:manualLayout>
                  <c:x val="-1.0393343047353712E-2"/>
                  <c:y val="2.78429547732853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FF-4E03-882D-F7D6827762C8}"/>
                </c:ext>
              </c:extLst>
            </c:dLbl>
            <c:dLbl>
              <c:idx val="4"/>
              <c:layout>
                <c:manualLayout>
                  <c:x val="-9.9569599104373015E-3"/>
                  <c:y val="3.4803693466606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FF-4E03-882D-F7D6827762C8}"/>
                </c:ext>
              </c:extLst>
            </c:dLbl>
            <c:dLbl>
              <c:idx val="5"/>
              <c:layout>
                <c:manualLayout>
                  <c:x val="-1.0175151478895569E-2"/>
                  <c:y val="3.13233241199461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1D-462E-91AB-B9A8EE2C913A}"/>
                </c:ext>
              </c:extLst>
            </c:dLbl>
            <c:dLbl>
              <c:idx val="6"/>
              <c:layout>
                <c:manualLayout>
                  <c:x val="-1.0175151478895507E-2"/>
                  <c:y val="3.4803693466606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1D-462E-91AB-B9A8EE2C913A}"/>
                </c:ext>
              </c:extLst>
            </c:dLbl>
            <c:dLbl>
              <c:idx val="7"/>
              <c:layout>
                <c:manualLayout>
                  <c:x val="-1.0175151478895507E-2"/>
                  <c:y val="3.13233241199460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1D-462E-91AB-B9A8EE2C913A}"/>
                </c:ext>
              </c:extLst>
            </c:dLbl>
            <c:dLbl>
              <c:idx val="8"/>
              <c:layout>
                <c:manualLayout>
                  <c:x val="-1.1871010058711426E-2"/>
                  <c:y val="3.8284062813267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1D-462E-91AB-B9A8EE2C913A}"/>
                </c:ext>
              </c:extLst>
            </c:dLbl>
            <c:dLbl>
              <c:idx val="9"/>
              <c:layout>
                <c:manualLayout>
                  <c:x val="-2.2046161537607058E-2"/>
                  <c:y val="4.1764432159928144E-2"/>
                </c:manualLayout>
              </c:layout>
              <c:tx>
                <c:rich>
                  <a:bodyPr/>
                  <a:lstStyle/>
                  <a:p>
                    <a:r>
                      <a:rPr lang="en-US" dirty="0"/>
                      <a:t>154</a:t>
                    </a:r>
                  </a:p>
                </c:rich>
              </c:tx>
              <c:showLegendKey val="0"/>
              <c:showVal val="1"/>
              <c:showCatName val="0"/>
              <c:showSerName val="0"/>
              <c:showPercent val="0"/>
              <c:showBubbleSize val="0"/>
              <c:extLst>
                <c:ext xmlns:c15="http://schemas.microsoft.com/office/drawing/2012/chart" uri="{CE6537A1-D6FC-4f65-9D91-7224C49458BB}">
                  <c15:layout>
                    <c:manualLayout>
                      <c:w val="4.1107611974737848E-2"/>
                      <c:h val="7.5349996355203758E-2"/>
                    </c:manualLayout>
                  </c15:layout>
                </c:ext>
                <c:ext xmlns:c16="http://schemas.microsoft.com/office/drawing/2014/chart" uri="{C3380CC4-5D6E-409C-BE32-E72D297353CC}">
                  <c16:uniqueId val="{00000001-7E1D-462E-91AB-B9A8EE2C913A}"/>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General</c:formatCode>
                <c:ptCount val="10"/>
                <c:pt idx="0">
                  <c:v>23</c:v>
                </c:pt>
                <c:pt idx="1">
                  <c:v>26</c:v>
                </c:pt>
                <c:pt idx="2">
                  <c:v>36</c:v>
                </c:pt>
                <c:pt idx="3">
                  <c:v>42</c:v>
                </c:pt>
                <c:pt idx="4">
                  <c:v>58</c:v>
                </c:pt>
                <c:pt idx="5">
                  <c:v>85</c:v>
                </c:pt>
                <c:pt idx="6">
                  <c:v>116</c:v>
                </c:pt>
                <c:pt idx="7">
                  <c:v>136</c:v>
                </c:pt>
                <c:pt idx="8">
                  <c:v>156</c:v>
                </c:pt>
                <c:pt idx="9">
                  <c:v>155</c:v>
                </c:pt>
              </c:numCache>
            </c:numRef>
          </c:val>
          <c:smooth val="0"/>
          <c:extLst>
            <c:ext xmlns:c16="http://schemas.microsoft.com/office/drawing/2014/chart" uri="{C3380CC4-5D6E-409C-BE32-E72D297353CC}">
              <c16:uniqueId val="{00000005-38FF-4E03-882D-F7D6827762C8}"/>
            </c:ext>
          </c:extLst>
        </c:ser>
        <c:dLbls>
          <c:showLegendKey val="0"/>
          <c:showVal val="1"/>
          <c:showCatName val="0"/>
          <c:showSerName val="0"/>
          <c:showPercent val="0"/>
          <c:showBubbleSize val="0"/>
        </c:dLbls>
        <c:marker val="1"/>
        <c:smooth val="0"/>
        <c:axId val="121892968"/>
        <c:axId val="121894536"/>
      </c:lineChart>
      <c:catAx>
        <c:axId val="121892968"/>
        <c:scaling>
          <c:orientation val="minMax"/>
        </c:scaling>
        <c:delete val="0"/>
        <c:axPos val="b"/>
        <c:numFmt formatCode="General" sourceLinked="1"/>
        <c:majorTickMark val="none"/>
        <c:minorTickMark val="none"/>
        <c:tickLblPos val="nextTo"/>
        <c:crossAx val="121894536"/>
        <c:crosses val="autoZero"/>
        <c:auto val="1"/>
        <c:lblAlgn val="ctr"/>
        <c:lblOffset val="100"/>
        <c:noMultiLvlLbl val="0"/>
      </c:catAx>
      <c:valAx>
        <c:axId val="121894536"/>
        <c:scaling>
          <c:orientation val="minMax"/>
        </c:scaling>
        <c:delete val="1"/>
        <c:axPos val="l"/>
        <c:numFmt formatCode="General" sourceLinked="1"/>
        <c:majorTickMark val="none"/>
        <c:minorTickMark val="none"/>
        <c:tickLblPos val="nextTo"/>
        <c:crossAx val="121892968"/>
        <c:crosses val="autoZero"/>
        <c:crossBetween val="between"/>
      </c:valAx>
    </c:plotArea>
    <c:plotVisOnly val="1"/>
    <c:dispBlanksAs val="gap"/>
    <c:showDLblsOverMax val="0"/>
  </c:chart>
  <c:spPr>
    <a:solidFill>
      <a:schemeClr val="lt1"/>
    </a:solidFill>
    <a:ln w="25400" cap="flat" cmpd="sng" algn="ctr">
      <a:solidFill>
        <a:schemeClr val="accent5"/>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2" dt="2020-05-26T11:42:50.814" idx="1">
    <p:pos x="10" y="10"/>
    <p:text/>
    <p:extLst>
      <p:ext uri="{C676402C-5697-4E1C-873F-D02D1690AC5C}">
        <p15:threadingInfo xmlns:p15="http://schemas.microsoft.com/office/powerpoint/2012/main" timeZoneBias="-6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92AAE171-7CD9-429B-856B-A92EB573AAD0}" type="datetimeFigureOut">
              <a:rPr lang="en-AU" smtClean="0"/>
              <a:t>8/10/2020</a:t>
            </a:fld>
            <a:endParaRPr lang="en-AU"/>
          </a:p>
        </p:txBody>
      </p:sp>
      <p:sp>
        <p:nvSpPr>
          <p:cNvPr id="4" name="Footer Placeholder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0C79FEB3-4CC2-4C76-A315-36E9EE5DAF8B}" type="slidenum">
              <a:rPr lang="en-AU" smtClean="0"/>
              <a:t>‹#›</a:t>
            </a:fld>
            <a:endParaRPr lang="en-AU"/>
          </a:p>
        </p:txBody>
      </p:sp>
    </p:spTree>
    <p:extLst>
      <p:ext uri="{BB962C8B-B14F-4D97-AF65-F5344CB8AC3E}">
        <p14:creationId xmlns:p14="http://schemas.microsoft.com/office/powerpoint/2010/main" val="16477287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8524AB5A-3DFC-4F73-ABCD-54D949843798}" type="datetimeFigureOut">
              <a:rPr lang="en-AU" smtClean="0"/>
              <a:t>8/10/2020</a:t>
            </a:fld>
            <a:endParaRPr lang="en-AU"/>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8DCA8E79-ABB3-4EC8-9DEC-932A098E3CFC}" type="slidenum">
              <a:rPr lang="en-AU" smtClean="0"/>
              <a:t>‹#›</a:t>
            </a:fld>
            <a:endParaRPr lang="en-AU"/>
          </a:p>
        </p:txBody>
      </p:sp>
    </p:spTree>
    <p:extLst>
      <p:ext uri="{BB962C8B-B14F-4D97-AF65-F5344CB8AC3E}">
        <p14:creationId xmlns:p14="http://schemas.microsoft.com/office/powerpoint/2010/main" val="198679356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21774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These next couple</a:t>
            </a:r>
            <a:r>
              <a:rPr lang="en-AU" baseline="0" dirty="0"/>
              <a:t> of slides contain general benchmarking data applicable to all submitting organisations and provide some context to the history and ongoing shift in practice.</a:t>
            </a:r>
            <a:endParaRPr lang="en-AU" dirty="0"/>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The</a:t>
            </a:r>
            <a:r>
              <a:rPr lang="en-AU" baseline="0" dirty="0"/>
              <a:t> chart shows this year</a:t>
            </a:r>
            <a:r>
              <a:rPr lang="en-AU" dirty="0"/>
              <a:t>’s score distribution across</a:t>
            </a:r>
            <a:r>
              <a:rPr lang="en-AU" baseline="0" dirty="0"/>
              <a:t> all submissions.  Those organisations just starting their LGBTQ inclusion initiatives are encouraged to participate even though their score may be extremely low.  This provides an initial benchmark by which they can assess progress over the next year.</a:t>
            </a:r>
          </a:p>
          <a:p>
            <a:pPr marL="171450" indent="-171450">
              <a:buFont typeface="Arial" panose="020B0604020202020204" pitchFamily="34" charset="0"/>
              <a:buChar char="•"/>
            </a:pPr>
            <a:r>
              <a:rPr lang="en-AU" baseline="0" dirty="0"/>
              <a:t>Entry point to the bronze, silver and gold tiers are indicated by the vertical lines on the chart.  The number of employers within each tier is indicated within brackets.</a:t>
            </a:r>
          </a:p>
          <a:p>
            <a:pPr marL="171450" indent="-171450">
              <a:buFont typeface="Arial" panose="020B0604020202020204" pitchFamily="34" charset="0"/>
              <a:buChar char="•"/>
            </a:pPr>
            <a:r>
              <a:rPr lang="en-AU" baseline="0" dirty="0"/>
              <a:t>The table shows the historical entry point score to each of the tiers over the six years of the index and how the entry point to each of the tiers has shifted.  Bronze entry point has steadied over the last three years, whereas Silver and Gold Tier entry points continue to climb.</a:t>
            </a:r>
            <a:endParaRPr lang="en-AU" dirty="0"/>
          </a:p>
        </p:txBody>
      </p:sp>
    </p:spTree>
    <p:extLst>
      <p:ext uri="{BB962C8B-B14F-4D97-AF65-F5344CB8AC3E}">
        <p14:creationId xmlns:p14="http://schemas.microsoft.com/office/powerpoint/2010/main" val="3500578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192968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These next couple</a:t>
            </a:r>
            <a:r>
              <a:rPr lang="en-AU" baseline="0" dirty="0"/>
              <a:t> of slides contain general benchmarking data applicable to all submitting organisations and provide some context to the history and ongoing shift in practice.</a:t>
            </a:r>
            <a:endParaRPr lang="en-AU" dirty="0"/>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The</a:t>
            </a:r>
            <a:r>
              <a:rPr lang="en-AU" baseline="0" dirty="0"/>
              <a:t> chart shows this year</a:t>
            </a:r>
            <a:r>
              <a:rPr lang="en-AU" dirty="0"/>
              <a:t>’s score distribution across</a:t>
            </a:r>
            <a:r>
              <a:rPr lang="en-AU" baseline="0" dirty="0"/>
              <a:t> all submissions.  Those organisations just starting their LGBTQ inclusion initiatives are encouraged to participate even though their score may be extremely low.  This provides an initial benchmark by which they can assess progress over the next year.</a:t>
            </a:r>
          </a:p>
          <a:p>
            <a:pPr marL="171450" indent="-171450">
              <a:buFont typeface="Arial" panose="020B0604020202020204" pitchFamily="34" charset="0"/>
              <a:buChar char="•"/>
            </a:pPr>
            <a:r>
              <a:rPr lang="en-AU" baseline="0" dirty="0"/>
              <a:t>Entry point to the bronze, silver and gold tiers are indicated by the vertical lines on the chart.  The number of employers within each tier is indicated within brackets.</a:t>
            </a:r>
          </a:p>
          <a:p>
            <a:pPr marL="171450" indent="-171450">
              <a:buFont typeface="Arial" panose="020B0604020202020204" pitchFamily="34" charset="0"/>
              <a:buChar char="•"/>
            </a:pPr>
            <a:r>
              <a:rPr lang="en-AU" baseline="0" dirty="0"/>
              <a:t>The table shows the historical entry point score to each of the tiers over the six years of the index and how the entry point to each of the tiers has shifted.  Bronze entry point has steadied over the last three years, whereas Silver and Gold Tier entry points continue to climb.</a:t>
            </a:r>
            <a:endParaRPr lang="en-AU" dirty="0"/>
          </a:p>
        </p:txBody>
      </p:sp>
    </p:spTree>
    <p:extLst>
      <p:ext uri="{BB962C8B-B14F-4D97-AF65-F5344CB8AC3E}">
        <p14:creationId xmlns:p14="http://schemas.microsoft.com/office/powerpoint/2010/main" val="3069644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87BC7C-3178-4BD0-87FD-538D58DA2A05}" type="datetimeFigureOut">
              <a:rPr lang="en-AU" smtClean="0"/>
              <a:t>8/10/2020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03FED2E-6F80-4EFC-8540-D9B8EB9274CD}" type="slidenum">
              <a:rPr lang="en-AU" smtClean="0"/>
              <a:t>‹#›</a:t>
            </a:fld>
            <a:endParaRPr lang="en-AU"/>
          </a:p>
        </p:txBody>
      </p:sp>
    </p:spTree>
    <p:extLst>
      <p:ext uri="{BB962C8B-B14F-4D97-AF65-F5344CB8AC3E}">
        <p14:creationId xmlns:p14="http://schemas.microsoft.com/office/powerpoint/2010/main" val="99416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787BC7C-3178-4BD0-87FD-538D58DA2A05}" type="datetimeFigureOut">
              <a:rPr lang="en-AU" smtClean="0"/>
              <a:t>8/10/2020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03FED2E-6F80-4EFC-8540-D9B8EB9274CD}" type="slidenum">
              <a:rPr lang="en-AU" smtClean="0"/>
              <a:t>‹#›</a:t>
            </a:fld>
            <a:endParaRPr lang="en-AU"/>
          </a:p>
        </p:txBody>
      </p:sp>
    </p:spTree>
    <p:extLst>
      <p:ext uri="{BB962C8B-B14F-4D97-AF65-F5344CB8AC3E}">
        <p14:creationId xmlns:p14="http://schemas.microsoft.com/office/powerpoint/2010/main" val="336426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787BC7C-3178-4BD0-87FD-538D58DA2A05}" type="datetimeFigureOut">
              <a:rPr lang="en-AU" smtClean="0"/>
              <a:t>8/10/2020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03FED2E-6F80-4EFC-8540-D9B8EB9274CD}" type="slidenum">
              <a:rPr lang="en-AU" smtClean="0"/>
              <a:t>‹#›</a:t>
            </a:fld>
            <a:endParaRPr lang="en-AU"/>
          </a:p>
        </p:txBody>
      </p:sp>
    </p:spTree>
    <p:extLst>
      <p:ext uri="{BB962C8B-B14F-4D97-AF65-F5344CB8AC3E}">
        <p14:creationId xmlns:p14="http://schemas.microsoft.com/office/powerpoint/2010/main" val="1282398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ED9B708C-015C-421C-B567-D0B4BAB61B11}" type="datetimeFigureOut">
              <a:rPr lang="en-AU" smtClean="0"/>
              <a:t>8/10/2020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DF3A52E-A356-4C37-B027-3F8A5E229115}" type="slidenum">
              <a:rPr lang="en-AU" smtClean="0"/>
              <a:t>‹#›</a:t>
            </a:fld>
            <a:endParaRPr lang="en-AU"/>
          </a:p>
        </p:txBody>
      </p:sp>
    </p:spTree>
    <p:extLst>
      <p:ext uri="{BB962C8B-B14F-4D97-AF65-F5344CB8AC3E}">
        <p14:creationId xmlns:p14="http://schemas.microsoft.com/office/powerpoint/2010/main" val="283877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D9B708C-015C-421C-B567-D0B4BAB61B11}" type="datetimeFigureOut">
              <a:rPr lang="en-AU" smtClean="0"/>
              <a:t>8/10/2020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DF3A52E-A356-4C37-B027-3F8A5E229115}" type="slidenum">
              <a:rPr lang="en-AU" smtClean="0"/>
              <a:t>‹#›</a:t>
            </a:fld>
            <a:endParaRPr lang="en-AU"/>
          </a:p>
        </p:txBody>
      </p:sp>
    </p:spTree>
    <p:extLst>
      <p:ext uri="{BB962C8B-B14F-4D97-AF65-F5344CB8AC3E}">
        <p14:creationId xmlns:p14="http://schemas.microsoft.com/office/powerpoint/2010/main" val="2659063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9B708C-015C-421C-B567-D0B4BAB61B11}" type="datetimeFigureOut">
              <a:rPr lang="en-AU" smtClean="0"/>
              <a:t>8/10/2020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DF3A52E-A356-4C37-B027-3F8A5E229115}"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390" cy="6858000"/>
          </a:xfrm>
          <a:prstGeom prst="rect">
            <a:avLst/>
          </a:prstGeom>
        </p:spPr>
      </p:pic>
    </p:spTree>
    <p:extLst>
      <p:ext uri="{BB962C8B-B14F-4D97-AF65-F5344CB8AC3E}">
        <p14:creationId xmlns:p14="http://schemas.microsoft.com/office/powerpoint/2010/main" val="602856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D9B708C-015C-421C-B567-D0B4BAB61B11}" type="datetimeFigureOut">
              <a:rPr lang="en-AU" smtClean="0"/>
              <a:t>8/10/2020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DF3A52E-A356-4C37-B027-3F8A5E229115}" type="slidenum">
              <a:rPr lang="en-AU" smtClean="0"/>
              <a:t>‹#›</a:t>
            </a:fld>
            <a:endParaRPr lang="en-AU"/>
          </a:p>
        </p:txBody>
      </p:sp>
    </p:spTree>
    <p:extLst>
      <p:ext uri="{BB962C8B-B14F-4D97-AF65-F5344CB8AC3E}">
        <p14:creationId xmlns:p14="http://schemas.microsoft.com/office/powerpoint/2010/main" val="1659130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D9B708C-015C-421C-B567-D0B4BAB61B11}" type="datetimeFigureOut">
              <a:rPr lang="en-AU" smtClean="0"/>
              <a:t>8/10/2020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DF3A52E-A356-4C37-B027-3F8A5E229115}" type="slidenum">
              <a:rPr lang="en-AU" smtClean="0"/>
              <a:t>‹#›</a:t>
            </a:fld>
            <a:endParaRPr lang="en-AU"/>
          </a:p>
        </p:txBody>
      </p:sp>
    </p:spTree>
    <p:extLst>
      <p:ext uri="{BB962C8B-B14F-4D97-AF65-F5344CB8AC3E}">
        <p14:creationId xmlns:p14="http://schemas.microsoft.com/office/powerpoint/2010/main" val="2130042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ED9B708C-015C-421C-B567-D0B4BAB61B11}" type="datetimeFigureOut">
              <a:rPr lang="en-AU" smtClean="0"/>
              <a:t>8/10/2020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DF3A52E-A356-4C37-B027-3F8A5E229115}" type="slidenum">
              <a:rPr lang="en-AU" smtClean="0"/>
              <a:t>‹#›</a:t>
            </a:fld>
            <a:endParaRPr lang="en-AU"/>
          </a:p>
        </p:txBody>
      </p:sp>
    </p:spTree>
    <p:extLst>
      <p:ext uri="{BB962C8B-B14F-4D97-AF65-F5344CB8AC3E}">
        <p14:creationId xmlns:p14="http://schemas.microsoft.com/office/powerpoint/2010/main" val="2920664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9B708C-015C-421C-B567-D0B4BAB61B11}" type="datetimeFigureOut">
              <a:rPr lang="en-AU" smtClean="0"/>
              <a:t>8/10/2020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DF3A52E-A356-4C37-B027-3F8A5E229115}" type="slidenum">
              <a:rPr lang="en-AU" smtClean="0"/>
              <a:t>‹#›</a:t>
            </a:fld>
            <a:endParaRPr lang="en-AU"/>
          </a:p>
        </p:txBody>
      </p:sp>
    </p:spTree>
    <p:extLst>
      <p:ext uri="{BB962C8B-B14F-4D97-AF65-F5344CB8AC3E}">
        <p14:creationId xmlns:p14="http://schemas.microsoft.com/office/powerpoint/2010/main" val="612426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9B708C-015C-421C-B567-D0B4BAB61B11}" type="datetimeFigureOut">
              <a:rPr lang="en-AU" smtClean="0"/>
              <a:t>8/10/2020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DF3A52E-A356-4C37-B027-3F8A5E229115}" type="slidenum">
              <a:rPr lang="en-AU" smtClean="0"/>
              <a:t>‹#›</a:t>
            </a:fld>
            <a:endParaRPr lang="en-AU"/>
          </a:p>
        </p:txBody>
      </p:sp>
    </p:spTree>
    <p:extLst>
      <p:ext uri="{BB962C8B-B14F-4D97-AF65-F5344CB8AC3E}">
        <p14:creationId xmlns:p14="http://schemas.microsoft.com/office/powerpoint/2010/main" val="830223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11624" y="288822"/>
            <a:ext cx="8951017" cy="1143000"/>
          </a:xfrm>
        </p:spPr>
        <p:txBody>
          <a:bodyPr>
            <a:noAutofit/>
          </a:bodyPr>
          <a:lstStyle>
            <a:lvl1pPr algn="l">
              <a:defRPr sz="2800"/>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sz="1600"/>
            </a:lvl1pPr>
            <a:lvl2pPr>
              <a:defRPr sz="1400"/>
            </a:lvl2pPr>
            <a:lvl3pPr>
              <a:defRPr sz="12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a:xfrm>
            <a:off x="609600" y="6356351"/>
            <a:ext cx="3614192" cy="365125"/>
          </a:xfrm>
        </p:spPr>
        <p:txBody>
          <a:bodyPr/>
          <a:lstStyle>
            <a:lvl1pPr>
              <a:defRPr b="1"/>
            </a:lvl1pPr>
          </a:lstStyle>
          <a:p>
            <a:r>
              <a:rPr lang="en-AU" dirty="0"/>
              <a:t>2019 AWEI RESULTS (reporting against 2018 year)</a:t>
            </a:r>
          </a:p>
        </p:txBody>
      </p:sp>
      <p:pic>
        <p:nvPicPr>
          <p:cNvPr id="7"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382" y="476673"/>
            <a:ext cx="2040226" cy="767301"/>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0416" y="6309320"/>
            <a:ext cx="1822226" cy="249704"/>
          </a:xfrm>
          <a:prstGeom prst="rect">
            <a:avLst/>
          </a:prstGeom>
        </p:spPr>
      </p:pic>
    </p:spTree>
    <p:extLst>
      <p:ext uri="{BB962C8B-B14F-4D97-AF65-F5344CB8AC3E}">
        <p14:creationId xmlns:p14="http://schemas.microsoft.com/office/powerpoint/2010/main" val="1372499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9B708C-015C-421C-B567-D0B4BAB61B11}" type="datetimeFigureOut">
              <a:rPr lang="en-AU" smtClean="0"/>
              <a:t>8/10/2020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DF3A52E-A356-4C37-B027-3F8A5E229115}" type="slidenum">
              <a:rPr lang="en-AU" smtClean="0"/>
              <a:t>‹#›</a:t>
            </a:fld>
            <a:endParaRPr lang="en-AU"/>
          </a:p>
        </p:txBody>
      </p:sp>
    </p:spTree>
    <p:extLst>
      <p:ext uri="{BB962C8B-B14F-4D97-AF65-F5344CB8AC3E}">
        <p14:creationId xmlns:p14="http://schemas.microsoft.com/office/powerpoint/2010/main" val="3869427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D9B708C-015C-421C-B567-D0B4BAB61B11}" type="datetimeFigureOut">
              <a:rPr lang="en-AU" smtClean="0"/>
              <a:t>8/10/2020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DF3A52E-A356-4C37-B027-3F8A5E229115}" type="slidenum">
              <a:rPr lang="en-AU" smtClean="0"/>
              <a:t>‹#›</a:t>
            </a:fld>
            <a:endParaRPr lang="en-AU"/>
          </a:p>
        </p:txBody>
      </p:sp>
    </p:spTree>
    <p:extLst>
      <p:ext uri="{BB962C8B-B14F-4D97-AF65-F5344CB8AC3E}">
        <p14:creationId xmlns:p14="http://schemas.microsoft.com/office/powerpoint/2010/main" val="2808463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D9B708C-015C-421C-B567-D0B4BAB61B11}" type="datetimeFigureOut">
              <a:rPr lang="en-AU" smtClean="0"/>
              <a:t>8/10/2020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DF3A52E-A356-4C37-B027-3F8A5E229115}" type="slidenum">
              <a:rPr lang="en-AU" smtClean="0"/>
              <a:t>‹#›</a:t>
            </a:fld>
            <a:endParaRPr lang="en-AU"/>
          </a:p>
        </p:txBody>
      </p:sp>
    </p:spTree>
    <p:extLst>
      <p:ext uri="{BB962C8B-B14F-4D97-AF65-F5344CB8AC3E}">
        <p14:creationId xmlns:p14="http://schemas.microsoft.com/office/powerpoint/2010/main" val="417433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87BC7C-3178-4BD0-87FD-538D58DA2A05}" type="datetimeFigureOut">
              <a:rPr lang="en-AU" smtClean="0"/>
              <a:t>8/10/2020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03FED2E-6F80-4EFC-8540-D9B8EB9274CD}"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390" cy="6858000"/>
          </a:xfrm>
          <a:prstGeom prst="rect">
            <a:avLst/>
          </a:prstGeom>
        </p:spPr>
      </p:pic>
    </p:spTree>
    <p:extLst>
      <p:ext uri="{BB962C8B-B14F-4D97-AF65-F5344CB8AC3E}">
        <p14:creationId xmlns:p14="http://schemas.microsoft.com/office/powerpoint/2010/main" val="124354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787BC7C-3178-4BD0-87FD-538D58DA2A05}" type="datetimeFigureOut">
              <a:rPr lang="en-AU" smtClean="0"/>
              <a:t>8/10/2020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03FED2E-6F80-4EFC-8540-D9B8EB9274CD}" type="slidenum">
              <a:rPr lang="en-AU" smtClean="0"/>
              <a:t>‹#›</a:t>
            </a:fld>
            <a:endParaRPr lang="en-AU"/>
          </a:p>
        </p:txBody>
      </p:sp>
      <p:sp>
        <p:nvSpPr>
          <p:cNvPr id="8" name="Title 1"/>
          <p:cNvSpPr>
            <a:spLocks noGrp="1"/>
          </p:cNvSpPr>
          <p:nvPr>
            <p:ph type="title"/>
          </p:nvPr>
        </p:nvSpPr>
        <p:spPr>
          <a:xfrm>
            <a:off x="3887754" y="288822"/>
            <a:ext cx="7774887" cy="1143000"/>
          </a:xfrm>
        </p:spPr>
        <p:txBody>
          <a:bodyPr>
            <a:noAutofit/>
          </a:bodyPr>
          <a:lstStyle>
            <a:lvl1pPr algn="l">
              <a:defRPr sz="2800"/>
            </a:lvl1pPr>
          </a:lstStyle>
          <a:p>
            <a:r>
              <a:rPr lang="en-US" dirty="0"/>
              <a:t>Click to edit Master title style</a:t>
            </a:r>
            <a:endParaRPr lang="en-AU" dirty="0"/>
          </a:p>
        </p:txBody>
      </p:sp>
      <p:pic>
        <p:nvPicPr>
          <p:cNvPr id="9"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382" y="476673"/>
            <a:ext cx="3071372" cy="767301"/>
          </a:xfrm>
          <a:prstGeom prst="rect">
            <a:avLst/>
          </a:prstGeom>
        </p:spPr>
      </p:pic>
    </p:spTree>
    <p:extLst>
      <p:ext uri="{BB962C8B-B14F-4D97-AF65-F5344CB8AC3E}">
        <p14:creationId xmlns:p14="http://schemas.microsoft.com/office/powerpoint/2010/main" val="3545586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787BC7C-3178-4BD0-87FD-538D58DA2A05}" type="datetimeFigureOut">
              <a:rPr lang="en-AU" smtClean="0"/>
              <a:t>8/10/2020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03FED2E-6F80-4EFC-8540-D9B8EB9274CD}" type="slidenum">
              <a:rPr lang="en-AU" smtClean="0"/>
              <a:t>‹#›</a:t>
            </a:fld>
            <a:endParaRPr lang="en-AU"/>
          </a:p>
        </p:txBody>
      </p:sp>
    </p:spTree>
    <p:extLst>
      <p:ext uri="{BB962C8B-B14F-4D97-AF65-F5344CB8AC3E}">
        <p14:creationId xmlns:p14="http://schemas.microsoft.com/office/powerpoint/2010/main" val="187145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D787BC7C-3178-4BD0-87FD-538D58DA2A05}" type="datetimeFigureOut">
              <a:rPr lang="en-AU" smtClean="0"/>
              <a:t>8/10/2020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03FED2E-6F80-4EFC-8540-D9B8EB9274CD}" type="slidenum">
              <a:rPr lang="en-AU" smtClean="0"/>
              <a:t>‹#›</a:t>
            </a:fld>
            <a:endParaRPr lang="en-AU"/>
          </a:p>
        </p:txBody>
      </p:sp>
    </p:spTree>
    <p:extLst>
      <p:ext uri="{BB962C8B-B14F-4D97-AF65-F5344CB8AC3E}">
        <p14:creationId xmlns:p14="http://schemas.microsoft.com/office/powerpoint/2010/main" val="1034866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7BC7C-3178-4BD0-87FD-538D58DA2A05}" type="datetimeFigureOut">
              <a:rPr lang="en-AU" smtClean="0"/>
              <a:t>8/10/2020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03FED2E-6F80-4EFC-8540-D9B8EB9274CD}" type="slidenum">
              <a:rPr lang="en-AU" smtClean="0"/>
              <a:t>‹#›</a:t>
            </a:fld>
            <a:endParaRPr lang="en-AU"/>
          </a:p>
        </p:txBody>
      </p:sp>
    </p:spTree>
    <p:extLst>
      <p:ext uri="{BB962C8B-B14F-4D97-AF65-F5344CB8AC3E}">
        <p14:creationId xmlns:p14="http://schemas.microsoft.com/office/powerpoint/2010/main" val="1173873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87BC7C-3178-4BD0-87FD-538D58DA2A05}" type="datetimeFigureOut">
              <a:rPr lang="en-AU" smtClean="0"/>
              <a:t>8/10/2020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03FED2E-6F80-4EFC-8540-D9B8EB9274CD}" type="slidenum">
              <a:rPr lang="en-AU" smtClean="0"/>
              <a:t>‹#›</a:t>
            </a:fld>
            <a:endParaRPr lang="en-AU"/>
          </a:p>
        </p:txBody>
      </p:sp>
    </p:spTree>
    <p:extLst>
      <p:ext uri="{BB962C8B-B14F-4D97-AF65-F5344CB8AC3E}">
        <p14:creationId xmlns:p14="http://schemas.microsoft.com/office/powerpoint/2010/main" val="2184502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87BC7C-3178-4BD0-87FD-538D58DA2A05}" type="datetimeFigureOut">
              <a:rPr lang="en-AU" smtClean="0"/>
              <a:t>8/10/2020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03FED2E-6F80-4EFC-8540-D9B8EB9274CD}" type="slidenum">
              <a:rPr lang="en-AU" smtClean="0"/>
              <a:t>‹#›</a:t>
            </a:fld>
            <a:endParaRPr lang="en-AU"/>
          </a:p>
        </p:txBody>
      </p:sp>
    </p:spTree>
    <p:extLst>
      <p:ext uri="{BB962C8B-B14F-4D97-AF65-F5344CB8AC3E}">
        <p14:creationId xmlns:p14="http://schemas.microsoft.com/office/powerpoint/2010/main" val="1216157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7BC7C-3178-4BD0-87FD-538D58DA2A05}" type="datetimeFigureOut">
              <a:rPr lang="en-AU" smtClean="0"/>
              <a:t>8/10/2020</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FED2E-6F80-4EFC-8540-D9B8EB9274CD}" type="slidenum">
              <a:rPr lang="en-AU" smtClean="0"/>
              <a:t>‹#›</a:t>
            </a:fld>
            <a:endParaRPr lang="en-AU"/>
          </a:p>
        </p:txBody>
      </p:sp>
    </p:spTree>
    <p:extLst>
      <p:ext uri="{BB962C8B-B14F-4D97-AF65-F5344CB8AC3E}">
        <p14:creationId xmlns:p14="http://schemas.microsoft.com/office/powerpoint/2010/main" val="719235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9B708C-015C-421C-B567-D0B4BAB61B11}" type="datetimeFigureOut">
              <a:rPr lang="en-AU" smtClean="0"/>
              <a:t>8/10/2020</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3A52E-A356-4C37-B027-3F8A5E229115}" type="slidenum">
              <a:rPr lang="en-AU" smtClean="0"/>
              <a:t>‹#›</a:t>
            </a:fld>
            <a:endParaRPr lang="en-AU"/>
          </a:p>
        </p:txBody>
      </p:sp>
    </p:spTree>
    <p:extLst>
      <p:ext uri="{BB962C8B-B14F-4D97-AF65-F5344CB8AC3E}">
        <p14:creationId xmlns:p14="http://schemas.microsoft.com/office/powerpoint/2010/main" val="403803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3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5.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41" y="0"/>
            <a:ext cx="12220378" cy="6876000"/>
          </a:xfrm>
          <a:prstGeom prst="rect">
            <a:avLst/>
          </a:prstGeom>
        </p:spPr>
      </p:pic>
    </p:spTree>
    <p:extLst>
      <p:ext uri="{BB962C8B-B14F-4D97-AF65-F5344CB8AC3E}">
        <p14:creationId xmlns:p14="http://schemas.microsoft.com/office/powerpoint/2010/main" val="1678569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Private Sector </a:t>
            </a:r>
          </a:p>
        </p:txBody>
      </p:sp>
      <p:pic>
        <p:nvPicPr>
          <p:cNvPr id="10" name="Content Placeholder 9">
            <a:extLst>
              <a:ext uri="{FF2B5EF4-FFF2-40B4-BE49-F238E27FC236}">
                <a16:creationId xmlns:a16="http://schemas.microsoft.com/office/drawing/2014/main" id="{F3DA6C52-4CED-48CE-A002-C82911C35715}"/>
              </a:ext>
            </a:extLst>
          </p:cNvPr>
          <p:cNvPicPr>
            <a:picLocks noGrp="1" noChangeAspect="1"/>
          </p:cNvPicPr>
          <p:nvPr>
            <p:ph idx="1"/>
          </p:nvPr>
        </p:nvPicPr>
        <p:blipFill>
          <a:blip r:embed="rId2"/>
          <a:stretch>
            <a:fillRect/>
          </a:stretch>
        </p:blipFill>
        <p:spPr>
          <a:xfrm>
            <a:off x="3240000" y="1440000"/>
            <a:ext cx="5966894" cy="5040000"/>
          </a:xfrm>
          <a:prstGeom prst="rect">
            <a:avLst/>
          </a:prstGeom>
        </p:spPr>
      </p:pic>
      <p:grpSp>
        <p:nvGrpSpPr>
          <p:cNvPr id="12" name="Group 11">
            <a:extLst>
              <a:ext uri="{FF2B5EF4-FFF2-40B4-BE49-F238E27FC236}">
                <a16:creationId xmlns:a16="http://schemas.microsoft.com/office/drawing/2014/main" id="{AE275F21-B277-4785-9925-5A31EA1DE455}"/>
              </a:ext>
            </a:extLst>
          </p:cNvPr>
          <p:cNvGrpSpPr/>
          <p:nvPr/>
        </p:nvGrpSpPr>
        <p:grpSpPr>
          <a:xfrm>
            <a:off x="576000" y="1440000"/>
            <a:ext cx="2135624" cy="1211942"/>
            <a:chOff x="568548" y="1556792"/>
            <a:chExt cx="1911969" cy="1211942"/>
          </a:xfrm>
        </p:grpSpPr>
        <p:pic>
          <p:nvPicPr>
            <p:cNvPr id="13" name="Picture 12">
              <a:extLst>
                <a:ext uri="{FF2B5EF4-FFF2-40B4-BE49-F238E27FC236}">
                  <a16:creationId xmlns:a16="http://schemas.microsoft.com/office/drawing/2014/main" id="{FA77EBDB-F8F4-47D4-8449-6C3320EEC4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4" name="TextBox 13">
              <a:extLst>
                <a:ext uri="{FF2B5EF4-FFF2-40B4-BE49-F238E27FC236}">
                  <a16:creationId xmlns:a16="http://schemas.microsoft.com/office/drawing/2014/main" id="{79E5792C-D9A3-4B05-AAC3-0B25D2B47CA6}"/>
                </a:ext>
              </a:extLst>
            </p:cNvPr>
            <p:cNvSpPr txBox="1"/>
            <p:nvPr/>
          </p:nvSpPr>
          <p:spPr>
            <a:xfrm>
              <a:off x="568548" y="2060848"/>
              <a:ext cx="1911969"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Dentons</a:t>
              </a:r>
            </a:p>
            <a:p>
              <a:pPr marL="171450" lvl="0" indent="-171450">
                <a:buFont typeface="Arial" panose="020B0604020202020204" pitchFamily="34" charset="0"/>
                <a:buChar char="•"/>
              </a:pPr>
              <a:r>
                <a:rPr lang="en-AU" sz="1000" b="1" dirty="0"/>
                <a:t>McCollough Robertson Lawyers</a:t>
              </a:r>
            </a:p>
            <a:p>
              <a:pPr marL="171450" lvl="0" indent="-171450">
                <a:buFont typeface="Arial" panose="020B0604020202020204" pitchFamily="34" charset="0"/>
                <a:buChar char="•"/>
              </a:pPr>
              <a:r>
                <a:rPr lang="en-AU" sz="1000" b="1" dirty="0"/>
                <a:t>Page Group</a:t>
              </a:r>
              <a:endParaRPr lang="en-AU" sz="1100" b="1" dirty="0"/>
            </a:p>
          </p:txBody>
        </p:sp>
      </p:grpSp>
    </p:spTree>
    <p:extLst>
      <p:ext uri="{BB962C8B-B14F-4D97-AF65-F5344CB8AC3E}">
        <p14:creationId xmlns:p14="http://schemas.microsoft.com/office/powerpoint/2010/main" val="1412716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Banking &amp; Finance</a:t>
            </a:r>
          </a:p>
        </p:txBody>
      </p:sp>
      <p:pic>
        <p:nvPicPr>
          <p:cNvPr id="8" name="Content Placeholder 7">
            <a:extLst>
              <a:ext uri="{FF2B5EF4-FFF2-40B4-BE49-F238E27FC236}">
                <a16:creationId xmlns:a16="http://schemas.microsoft.com/office/drawing/2014/main" id="{71A39CC5-E88C-432C-862F-E7E18A5E8F47}"/>
              </a:ext>
            </a:extLst>
          </p:cNvPr>
          <p:cNvPicPr>
            <a:picLocks noGrp="1" noChangeAspect="1"/>
          </p:cNvPicPr>
          <p:nvPr>
            <p:ph idx="1"/>
          </p:nvPr>
        </p:nvPicPr>
        <p:blipFill>
          <a:blip r:embed="rId2"/>
          <a:stretch>
            <a:fillRect/>
          </a:stretch>
        </p:blipFill>
        <p:spPr>
          <a:xfrm>
            <a:off x="3240000" y="1440000"/>
            <a:ext cx="5966894" cy="5040000"/>
          </a:xfrm>
          <a:prstGeom prst="rect">
            <a:avLst/>
          </a:prstGeom>
        </p:spPr>
      </p:pic>
      <p:grpSp>
        <p:nvGrpSpPr>
          <p:cNvPr id="10" name="Group 9">
            <a:extLst>
              <a:ext uri="{FF2B5EF4-FFF2-40B4-BE49-F238E27FC236}">
                <a16:creationId xmlns:a16="http://schemas.microsoft.com/office/drawing/2014/main" id="{041A19D7-AC1E-495E-A851-CA25ECD0C09C}"/>
              </a:ext>
            </a:extLst>
          </p:cNvPr>
          <p:cNvGrpSpPr/>
          <p:nvPr/>
        </p:nvGrpSpPr>
        <p:grpSpPr>
          <a:xfrm>
            <a:off x="576000" y="1440000"/>
            <a:ext cx="1783035" cy="1058054"/>
            <a:chOff x="568548" y="1556792"/>
            <a:chExt cx="1783035" cy="1058054"/>
          </a:xfrm>
        </p:grpSpPr>
        <p:pic>
          <p:nvPicPr>
            <p:cNvPr id="11" name="Picture 10">
              <a:extLst>
                <a:ext uri="{FF2B5EF4-FFF2-40B4-BE49-F238E27FC236}">
                  <a16:creationId xmlns:a16="http://schemas.microsoft.com/office/drawing/2014/main" id="{3D279528-336B-4FB2-8E9D-2D0A92F813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2" name="TextBox 11">
              <a:extLst>
                <a:ext uri="{FF2B5EF4-FFF2-40B4-BE49-F238E27FC236}">
                  <a16:creationId xmlns:a16="http://schemas.microsoft.com/office/drawing/2014/main" id="{E5A3A9E2-19B8-46DB-BDF7-C0CE97CE8E42}"/>
                </a:ext>
              </a:extLst>
            </p:cNvPr>
            <p:cNvSpPr txBox="1"/>
            <p:nvPr/>
          </p:nvSpPr>
          <p:spPr>
            <a:xfrm>
              <a:off x="568548" y="2060848"/>
              <a:ext cx="1783035" cy="553998"/>
            </a:xfrm>
            <a:prstGeom prst="rect">
              <a:avLst/>
            </a:prstGeom>
            <a:noFill/>
          </p:spPr>
          <p:txBody>
            <a:bodyPr wrap="square" rtlCol="0">
              <a:spAutoFit/>
            </a:bodyPr>
            <a:lstStyle/>
            <a:p>
              <a:pPr lvl="0"/>
              <a:r>
                <a:rPr lang="en-AU" sz="1000" b="1" dirty="0"/>
                <a:t>TOP 2: (alphabetical)</a:t>
              </a:r>
            </a:p>
            <a:p>
              <a:pPr marL="171450" lvl="0" indent="-171450">
                <a:buFont typeface="Arial" panose="020B0604020202020204" pitchFamily="34" charset="0"/>
                <a:buChar char="•"/>
              </a:pPr>
              <a:r>
                <a:rPr lang="en-AU" sz="1000" b="1" dirty="0"/>
                <a:t>Deutsche Bank</a:t>
              </a:r>
            </a:p>
            <a:p>
              <a:pPr marL="171450" lvl="0" indent="-171450">
                <a:buFont typeface="Arial" panose="020B0604020202020204" pitchFamily="34" charset="0"/>
                <a:buChar char="•"/>
              </a:pPr>
              <a:r>
                <a:rPr lang="en-AU" sz="1000" b="1" dirty="0"/>
                <a:t>Royal Bank of Canada</a:t>
              </a:r>
              <a:endParaRPr lang="en-AU" sz="1100" b="1" dirty="0"/>
            </a:p>
          </p:txBody>
        </p:sp>
      </p:grpSp>
    </p:spTree>
    <p:extLst>
      <p:ext uri="{BB962C8B-B14F-4D97-AF65-F5344CB8AC3E}">
        <p14:creationId xmlns:p14="http://schemas.microsoft.com/office/powerpoint/2010/main" val="31617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NFP/Charity</a:t>
            </a:r>
          </a:p>
        </p:txBody>
      </p:sp>
      <p:pic>
        <p:nvPicPr>
          <p:cNvPr id="5" name="Content Placeholder 4">
            <a:extLst>
              <a:ext uri="{FF2B5EF4-FFF2-40B4-BE49-F238E27FC236}">
                <a16:creationId xmlns:a16="http://schemas.microsoft.com/office/drawing/2014/main" id="{FAB48567-3043-4C93-BF5B-6F28F246D177}"/>
              </a:ext>
            </a:extLst>
          </p:cNvPr>
          <p:cNvPicPr>
            <a:picLocks noGrp="1" noChangeAspect="1"/>
          </p:cNvPicPr>
          <p:nvPr>
            <p:ph idx="1"/>
          </p:nvPr>
        </p:nvPicPr>
        <p:blipFill>
          <a:blip r:embed="rId2"/>
          <a:stretch>
            <a:fillRect/>
          </a:stretch>
        </p:blipFill>
        <p:spPr>
          <a:xfrm>
            <a:off x="3240000" y="1440000"/>
            <a:ext cx="5966894" cy="5040000"/>
          </a:xfrm>
          <a:prstGeom prst="rect">
            <a:avLst/>
          </a:prstGeom>
        </p:spPr>
      </p:pic>
      <p:grpSp>
        <p:nvGrpSpPr>
          <p:cNvPr id="9" name="Group 8">
            <a:extLst>
              <a:ext uri="{FF2B5EF4-FFF2-40B4-BE49-F238E27FC236}">
                <a16:creationId xmlns:a16="http://schemas.microsoft.com/office/drawing/2014/main" id="{E6A98F4C-89D6-4D9D-9378-9F8675AF65DE}"/>
              </a:ext>
            </a:extLst>
          </p:cNvPr>
          <p:cNvGrpSpPr/>
          <p:nvPr/>
        </p:nvGrpSpPr>
        <p:grpSpPr>
          <a:xfrm>
            <a:off x="576000" y="1440000"/>
            <a:ext cx="1783035" cy="1211942"/>
            <a:chOff x="568548" y="1556792"/>
            <a:chExt cx="1783035" cy="1211942"/>
          </a:xfrm>
        </p:grpSpPr>
        <p:pic>
          <p:nvPicPr>
            <p:cNvPr id="10" name="Picture 9">
              <a:extLst>
                <a:ext uri="{FF2B5EF4-FFF2-40B4-BE49-F238E27FC236}">
                  <a16:creationId xmlns:a16="http://schemas.microsoft.com/office/drawing/2014/main" id="{4003ECE1-8309-47F0-9743-CEAC7B3CAE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1" name="TextBox 10">
              <a:extLst>
                <a:ext uri="{FF2B5EF4-FFF2-40B4-BE49-F238E27FC236}">
                  <a16:creationId xmlns:a16="http://schemas.microsoft.com/office/drawing/2014/main" id="{DDC9B5A8-1677-4127-8DD8-198DC80440B6}"/>
                </a:ext>
              </a:extLst>
            </p:cNvPr>
            <p:cNvSpPr txBox="1"/>
            <p:nvPr/>
          </p:nvSpPr>
          <p:spPr>
            <a:xfrm>
              <a:off x="568548" y="2060848"/>
              <a:ext cx="1783035" cy="707886"/>
            </a:xfrm>
            <a:prstGeom prst="rect">
              <a:avLst/>
            </a:prstGeom>
            <a:noFill/>
          </p:spPr>
          <p:txBody>
            <a:bodyPr wrap="square" rtlCol="0">
              <a:spAutoFit/>
            </a:bodyPr>
            <a:lstStyle/>
            <a:p>
              <a:pPr lvl="0"/>
              <a:r>
                <a:rPr lang="en-AU" sz="1000" b="1" dirty="0"/>
                <a:t>TOP 2: (alphabetical)</a:t>
              </a:r>
            </a:p>
            <a:p>
              <a:pPr marL="171450" lvl="0" indent="-171450">
                <a:buFont typeface="Arial" panose="020B0604020202020204" pitchFamily="34" charset="0"/>
                <a:buChar char="•"/>
              </a:pPr>
              <a:r>
                <a:rPr lang="en-AU" sz="1000" b="1" dirty="0"/>
                <a:t>ADSSI Limited</a:t>
              </a:r>
            </a:p>
            <a:p>
              <a:pPr marL="171450" lvl="0" indent="-171450">
                <a:buFont typeface="Arial" panose="020B0604020202020204" pitchFamily="34" charset="0"/>
                <a:buChar char="•"/>
              </a:pPr>
              <a:r>
                <a:rPr lang="en-AU" sz="1000" b="1" dirty="0"/>
                <a:t>Key Assets – The Children’s Service Provider</a:t>
              </a:r>
              <a:endParaRPr lang="en-AU" sz="1100" b="1" dirty="0"/>
            </a:p>
          </p:txBody>
        </p:sp>
      </p:grpSp>
    </p:spTree>
    <p:extLst>
      <p:ext uri="{BB962C8B-B14F-4D97-AF65-F5344CB8AC3E}">
        <p14:creationId xmlns:p14="http://schemas.microsoft.com/office/powerpoint/2010/main" val="1793328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Legal</a:t>
            </a:r>
          </a:p>
        </p:txBody>
      </p:sp>
      <p:pic>
        <p:nvPicPr>
          <p:cNvPr id="5" name="Content Placeholder 4">
            <a:extLst>
              <a:ext uri="{FF2B5EF4-FFF2-40B4-BE49-F238E27FC236}">
                <a16:creationId xmlns:a16="http://schemas.microsoft.com/office/drawing/2014/main" id="{5E9AB0D6-4AA1-40DA-9352-F438206090AD}"/>
              </a:ext>
            </a:extLst>
          </p:cNvPr>
          <p:cNvPicPr>
            <a:picLocks noGrp="1" noChangeAspect="1"/>
          </p:cNvPicPr>
          <p:nvPr>
            <p:ph idx="1"/>
          </p:nvPr>
        </p:nvPicPr>
        <p:blipFill>
          <a:blip r:embed="rId2"/>
          <a:stretch>
            <a:fillRect/>
          </a:stretch>
        </p:blipFill>
        <p:spPr>
          <a:xfrm>
            <a:off x="3240000" y="1440000"/>
            <a:ext cx="5966894" cy="5040000"/>
          </a:xfrm>
          <a:prstGeom prst="rect">
            <a:avLst/>
          </a:prstGeom>
        </p:spPr>
      </p:pic>
      <p:grpSp>
        <p:nvGrpSpPr>
          <p:cNvPr id="9" name="Group 8">
            <a:extLst>
              <a:ext uri="{FF2B5EF4-FFF2-40B4-BE49-F238E27FC236}">
                <a16:creationId xmlns:a16="http://schemas.microsoft.com/office/drawing/2014/main" id="{381CF027-3764-4E88-829B-249D464D9FAC}"/>
              </a:ext>
            </a:extLst>
          </p:cNvPr>
          <p:cNvGrpSpPr/>
          <p:nvPr/>
        </p:nvGrpSpPr>
        <p:grpSpPr>
          <a:xfrm>
            <a:off x="576000" y="1440000"/>
            <a:ext cx="2135624" cy="1211942"/>
            <a:chOff x="568548" y="1556792"/>
            <a:chExt cx="2061003" cy="1211942"/>
          </a:xfrm>
        </p:grpSpPr>
        <p:pic>
          <p:nvPicPr>
            <p:cNvPr id="10" name="Picture 9">
              <a:extLst>
                <a:ext uri="{FF2B5EF4-FFF2-40B4-BE49-F238E27FC236}">
                  <a16:creationId xmlns:a16="http://schemas.microsoft.com/office/drawing/2014/main" id="{E2A4DF5A-BCDF-4262-A6BC-5C5F956DC0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1" name="TextBox 10">
              <a:extLst>
                <a:ext uri="{FF2B5EF4-FFF2-40B4-BE49-F238E27FC236}">
                  <a16:creationId xmlns:a16="http://schemas.microsoft.com/office/drawing/2014/main" id="{07B3F0CC-80B2-4643-8F0E-83186465287B}"/>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Clifford Chance</a:t>
              </a:r>
            </a:p>
            <a:p>
              <a:pPr marL="171450" lvl="0" indent="-171450">
                <a:buFont typeface="Arial" panose="020B0604020202020204" pitchFamily="34" charset="0"/>
                <a:buChar char="•"/>
              </a:pPr>
              <a:r>
                <a:rPr lang="en-AU" sz="1000" b="1" dirty="0"/>
                <a:t>Dentons</a:t>
              </a:r>
            </a:p>
            <a:p>
              <a:pPr marL="171450" lvl="0" indent="-171450">
                <a:buFont typeface="Arial" panose="020B0604020202020204" pitchFamily="34" charset="0"/>
                <a:buChar char="•"/>
              </a:pPr>
              <a:r>
                <a:rPr lang="en-AU" sz="1000" b="1" dirty="0"/>
                <a:t>McCullough Robertson Lawyers</a:t>
              </a:r>
              <a:endParaRPr lang="en-AU" sz="1100" b="1" dirty="0"/>
            </a:p>
          </p:txBody>
        </p:sp>
      </p:grpSp>
    </p:spTree>
    <p:extLst>
      <p:ext uri="{BB962C8B-B14F-4D97-AF65-F5344CB8AC3E}">
        <p14:creationId xmlns:p14="http://schemas.microsoft.com/office/powerpoint/2010/main" val="167829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Professional Services </a:t>
            </a:r>
          </a:p>
        </p:txBody>
      </p:sp>
      <p:pic>
        <p:nvPicPr>
          <p:cNvPr id="10" name="Content Placeholder 9">
            <a:extLst>
              <a:ext uri="{FF2B5EF4-FFF2-40B4-BE49-F238E27FC236}">
                <a16:creationId xmlns:a16="http://schemas.microsoft.com/office/drawing/2014/main" id="{905161B0-A1BD-4A50-95C9-170518443E0C}"/>
              </a:ext>
            </a:extLst>
          </p:cNvPr>
          <p:cNvPicPr>
            <a:picLocks noGrp="1" noChangeAspect="1"/>
          </p:cNvPicPr>
          <p:nvPr>
            <p:ph idx="1"/>
          </p:nvPr>
        </p:nvPicPr>
        <p:blipFill>
          <a:blip r:embed="rId2"/>
          <a:stretch>
            <a:fillRect/>
          </a:stretch>
        </p:blipFill>
        <p:spPr>
          <a:xfrm>
            <a:off x="3240000" y="1440000"/>
            <a:ext cx="5966894" cy="5040000"/>
          </a:xfrm>
          <a:prstGeom prst="rect">
            <a:avLst/>
          </a:prstGeom>
        </p:spPr>
      </p:pic>
      <p:grpSp>
        <p:nvGrpSpPr>
          <p:cNvPr id="12" name="Group 11">
            <a:extLst>
              <a:ext uri="{FF2B5EF4-FFF2-40B4-BE49-F238E27FC236}">
                <a16:creationId xmlns:a16="http://schemas.microsoft.com/office/drawing/2014/main" id="{525C81A5-FB92-43B6-A412-996E003EBB3E}"/>
              </a:ext>
            </a:extLst>
          </p:cNvPr>
          <p:cNvGrpSpPr/>
          <p:nvPr/>
        </p:nvGrpSpPr>
        <p:grpSpPr>
          <a:xfrm>
            <a:off x="576000" y="1440000"/>
            <a:ext cx="1783035" cy="1073443"/>
            <a:chOff x="568548" y="1556792"/>
            <a:chExt cx="1783035" cy="1073443"/>
          </a:xfrm>
        </p:grpSpPr>
        <p:pic>
          <p:nvPicPr>
            <p:cNvPr id="13" name="Picture 12">
              <a:extLst>
                <a:ext uri="{FF2B5EF4-FFF2-40B4-BE49-F238E27FC236}">
                  <a16:creationId xmlns:a16="http://schemas.microsoft.com/office/drawing/2014/main" id="{A2AF9345-F8D4-4BE0-A3E7-9979B71572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4" name="TextBox 13">
              <a:extLst>
                <a:ext uri="{FF2B5EF4-FFF2-40B4-BE49-F238E27FC236}">
                  <a16:creationId xmlns:a16="http://schemas.microsoft.com/office/drawing/2014/main" id="{4B6F27DD-EA8C-4FA8-92E2-653D0DF48626}"/>
                </a:ext>
              </a:extLst>
            </p:cNvPr>
            <p:cNvSpPr txBox="1"/>
            <p:nvPr/>
          </p:nvSpPr>
          <p:spPr>
            <a:xfrm>
              <a:off x="568548" y="2060848"/>
              <a:ext cx="1783035" cy="569387"/>
            </a:xfrm>
            <a:prstGeom prst="rect">
              <a:avLst/>
            </a:prstGeom>
            <a:noFill/>
          </p:spPr>
          <p:txBody>
            <a:bodyPr wrap="square" rtlCol="0">
              <a:spAutoFit/>
            </a:bodyPr>
            <a:lstStyle/>
            <a:p>
              <a:pPr lvl="0"/>
              <a:r>
                <a:rPr lang="en-AU" sz="1000" b="1" dirty="0"/>
                <a:t>TOP 2: (alphabetical)</a:t>
              </a:r>
            </a:p>
            <a:p>
              <a:pPr marL="171450" lvl="0" indent="-171450">
                <a:buFont typeface="Arial" panose="020B0604020202020204" pitchFamily="34" charset="0"/>
                <a:buChar char="•"/>
              </a:pPr>
              <a:r>
                <a:rPr lang="en-AU" sz="1000" b="1" dirty="0"/>
                <a:t>Oliver Wyman</a:t>
              </a:r>
            </a:p>
            <a:p>
              <a:pPr marL="171450" lvl="0" indent="-171450">
                <a:buFont typeface="Arial" panose="020B0604020202020204" pitchFamily="34" charset="0"/>
                <a:buChar char="•"/>
              </a:pPr>
              <a:r>
                <a:rPr lang="en-AU" sz="1000" b="1" dirty="0"/>
                <a:t>Page Group</a:t>
              </a:r>
              <a:endParaRPr lang="en-AU" sz="1100" b="1" dirty="0"/>
            </a:p>
          </p:txBody>
        </p:sp>
      </p:grpSp>
    </p:spTree>
    <p:extLst>
      <p:ext uri="{BB962C8B-B14F-4D97-AF65-F5344CB8AC3E}">
        <p14:creationId xmlns:p14="http://schemas.microsoft.com/office/powerpoint/2010/main" val="3781476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624" y="82306"/>
            <a:ext cx="8928992" cy="1330470"/>
          </a:xfrm>
        </p:spPr>
        <p:txBody>
          <a:bodyPr/>
          <a:lstStyle/>
          <a:p>
            <a:r>
              <a:rPr lang="en-AU" b="1" dirty="0">
                <a:solidFill>
                  <a:srgbClr val="00B0F0"/>
                </a:solidFill>
              </a:rPr>
              <a:t>2020 Small Employer Score Distribution: Recognition Tiers</a:t>
            </a:r>
          </a:p>
        </p:txBody>
      </p:sp>
      <p:cxnSp>
        <p:nvCxnSpPr>
          <p:cNvPr id="6" name="Straight Connector 5"/>
          <p:cNvCxnSpPr/>
          <p:nvPr/>
        </p:nvCxnSpPr>
        <p:spPr>
          <a:xfrm flipH="1" flipV="1">
            <a:off x="3335983" y="3771112"/>
            <a:ext cx="23713" cy="17928"/>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C0F1B37-2FD2-4F26-9472-554B8D729260}"/>
              </a:ext>
            </a:extLst>
          </p:cNvPr>
          <p:cNvPicPr>
            <a:picLocks noChangeAspect="1"/>
          </p:cNvPicPr>
          <p:nvPr/>
        </p:nvPicPr>
        <p:blipFill>
          <a:blip r:embed="rId3"/>
          <a:stretch>
            <a:fillRect/>
          </a:stretch>
        </p:blipFill>
        <p:spPr>
          <a:xfrm>
            <a:off x="7057051" y="2518120"/>
            <a:ext cx="3724431" cy="1836000"/>
          </a:xfrm>
          <a:prstGeom prst="rect">
            <a:avLst/>
          </a:prstGeom>
        </p:spPr>
      </p:pic>
      <p:pic>
        <p:nvPicPr>
          <p:cNvPr id="5" name="Picture 4">
            <a:extLst>
              <a:ext uri="{FF2B5EF4-FFF2-40B4-BE49-F238E27FC236}">
                <a16:creationId xmlns:a16="http://schemas.microsoft.com/office/drawing/2014/main" id="{0462F040-7186-47C0-9327-0CB98230F85A}"/>
              </a:ext>
            </a:extLst>
          </p:cNvPr>
          <p:cNvPicPr>
            <a:picLocks noChangeAspect="1"/>
          </p:cNvPicPr>
          <p:nvPr/>
        </p:nvPicPr>
        <p:blipFill>
          <a:blip r:embed="rId4"/>
          <a:stretch>
            <a:fillRect/>
          </a:stretch>
        </p:blipFill>
        <p:spPr>
          <a:xfrm>
            <a:off x="1067400" y="2115118"/>
            <a:ext cx="5390444" cy="3240000"/>
          </a:xfrm>
          <a:prstGeom prst="rect">
            <a:avLst/>
          </a:prstGeom>
        </p:spPr>
      </p:pic>
    </p:spTree>
    <p:extLst>
      <p:ext uri="{BB962C8B-B14F-4D97-AF65-F5344CB8AC3E}">
        <p14:creationId xmlns:p14="http://schemas.microsoft.com/office/powerpoint/2010/main" val="3586279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Participating Tier</a:t>
            </a:r>
          </a:p>
        </p:txBody>
      </p:sp>
      <p:grpSp>
        <p:nvGrpSpPr>
          <p:cNvPr id="8" name="Group 7">
            <a:extLst>
              <a:ext uri="{FF2B5EF4-FFF2-40B4-BE49-F238E27FC236}">
                <a16:creationId xmlns:a16="http://schemas.microsoft.com/office/drawing/2014/main" id="{3E279009-7703-4A4D-B7BE-3113322F9DE9}"/>
              </a:ext>
            </a:extLst>
          </p:cNvPr>
          <p:cNvGrpSpPr/>
          <p:nvPr/>
        </p:nvGrpSpPr>
        <p:grpSpPr>
          <a:xfrm>
            <a:off x="576000" y="1440000"/>
            <a:ext cx="1783035" cy="1211942"/>
            <a:chOff x="568548" y="1556792"/>
            <a:chExt cx="1783035" cy="1211942"/>
          </a:xfrm>
        </p:grpSpPr>
        <p:pic>
          <p:nvPicPr>
            <p:cNvPr id="9" name="Picture 8">
              <a:extLst>
                <a:ext uri="{FF2B5EF4-FFF2-40B4-BE49-F238E27FC236}">
                  <a16:creationId xmlns:a16="http://schemas.microsoft.com/office/drawing/2014/main" id="{C31CE0B3-DB17-4C9A-B3EA-6777642AAD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1907A16-47A5-4DA3-A41D-C46FE337970D}"/>
                </a:ext>
              </a:extLst>
            </p:cNvPr>
            <p:cNvSpPr txBox="1"/>
            <p:nvPr/>
          </p:nvSpPr>
          <p:spPr>
            <a:xfrm>
              <a:off x="568548" y="2060848"/>
              <a:ext cx="1783035"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Aussie Broadband</a:t>
              </a:r>
            </a:p>
            <a:p>
              <a:pPr marL="171450" lvl="0" indent="-171450">
                <a:buFont typeface="Arial" panose="020B0604020202020204" pitchFamily="34" charset="0"/>
                <a:buChar char="•"/>
              </a:pPr>
              <a:r>
                <a:rPr lang="en-AU" sz="1000" b="1" dirty="0" err="1"/>
                <a:t>Envato</a:t>
              </a:r>
              <a:endParaRPr lang="en-AU" sz="1000" b="1" dirty="0"/>
            </a:p>
            <a:p>
              <a:pPr marL="171450" lvl="0" indent="-171450">
                <a:buFont typeface="Arial" panose="020B0604020202020204" pitchFamily="34" charset="0"/>
                <a:buChar char="•"/>
              </a:pPr>
              <a:r>
                <a:rPr lang="en-AU" sz="1000" b="1" dirty="0"/>
                <a:t>HP Australia</a:t>
              </a:r>
              <a:endParaRPr lang="en-AU" sz="1100" b="1" dirty="0"/>
            </a:p>
          </p:txBody>
        </p:sp>
      </p:grpSp>
      <p:pic>
        <p:nvPicPr>
          <p:cNvPr id="4" name="Picture 3">
            <a:extLst>
              <a:ext uri="{FF2B5EF4-FFF2-40B4-BE49-F238E27FC236}">
                <a16:creationId xmlns:a16="http://schemas.microsoft.com/office/drawing/2014/main" id="{7B1651BF-2991-4113-935A-C8109D312802}"/>
              </a:ext>
            </a:extLst>
          </p:cNvPr>
          <p:cNvPicPr>
            <a:picLocks noChangeAspect="1"/>
          </p:cNvPicPr>
          <p:nvPr/>
        </p:nvPicPr>
        <p:blipFill>
          <a:blip r:embed="rId3"/>
          <a:stretch>
            <a:fillRect/>
          </a:stretch>
        </p:blipFill>
        <p:spPr>
          <a:xfrm>
            <a:off x="3240000" y="1296000"/>
            <a:ext cx="6393101" cy="5400000"/>
          </a:xfrm>
          <a:prstGeom prst="rect">
            <a:avLst/>
          </a:prstGeom>
        </p:spPr>
      </p:pic>
    </p:spTree>
    <p:extLst>
      <p:ext uri="{BB962C8B-B14F-4D97-AF65-F5344CB8AC3E}">
        <p14:creationId xmlns:p14="http://schemas.microsoft.com/office/powerpoint/2010/main" val="2897261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Bronze Tier</a:t>
            </a:r>
          </a:p>
        </p:txBody>
      </p:sp>
      <p:grpSp>
        <p:nvGrpSpPr>
          <p:cNvPr id="8" name="Group 7">
            <a:extLst>
              <a:ext uri="{FF2B5EF4-FFF2-40B4-BE49-F238E27FC236}">
                <a16:creationId xmlns:a16="http://schemas.microsoft.com/office/drawing/2014/main" id="{3E279009-7703-4A4D-B7BE-3113322F9DE9}"/>
              </a:ext>
            </a:extLst>
          </p:cNvPr>
          <p:cNvGrpSpPr/>
          <p:nvPr/>
        </p:nvGrpSpPr>
        <p:grpSpPr>
          <a:xfrm>
            <a:off x="576000" y="1440000"/>
            <a:ext cx="2711688" cy="1211942"/>
            <a:chOff x="568548" y="1556792"/>
            <a:chExt cx="1883042" cy="1211942"/>
          </a:xfrm>
        </p:grpSpPr>
        <p:pic>
          <p:nvPicPr>
            <p:cNvPr id="9" name="Picture 8">
              <a:extLst>
                <a:ext uri="{FF2B5EF4-FFF2-40B4-BE49-F238E27FC236}">
                  <a16:creationId xmlns:a16="http://schemas.microsoft.com/office/drawing/2014/main" id="{C31CE0B3-DB17-4C9A-B3EA-6777642AAD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1907A16-47A5-4DA3-A41D-C46FE337970D}"/>
                </a:ext>
              </a:extLst>
            </p:cNvPr>
            <p:cNvSpPr txBox="1"/>
            <p:nvPr/>
          </p:nvSpPr>
          <p:spPr>
            <a:xfrm>
              <a:off x="568548" y="2060848"/>
              <a:ext cx="1883042"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The GPT Group</a:t>
              </a:r>
            </a:p>
            <a:p>
              <a:pPr marL="171450" lvl="0" indent="-171450">
                <a:buFont typeface="Arial" panose="020B0604020202020204" pitchFamily="34" charset="0"/>
                <a:buChar char="•"/>
              </a:pPr>
              <a:r>
                <a:rPr lang="en-AU" sz="1000" b="1" dirty="0"/>
                <a:t>Key Assets – The Children’s Service Provider </a:t>
              </a:r>
            </a:p>
            <a:p>
              <a:pPr marL="171450" lvl="0" indent="-171450">
                <a:buFont typeface="Arial" panose="020B0604020202020204" pitchFamily="34" charset="0"/>
                <a:buChar char="•"/>
              </a:pPr>
              <a:r>
                <a:rPr lang="en-AU" sz="1000" b="1" dirty="0"/>
                <a:t>Pinsent Masons</a:t>
              </a:r>
              <a:endParaRPr lang="en-AU" sz="1100" b="1" dirty="0"/>
            </a:p>
          </p:txBody>
        </p:sp>
      </p:grpSp>
      <p:pic>
        <p:nvPicPr>
          <p:cNvPr id="3" name="Picture 2">
            <a:extLst>
              <a:ext uri="{FF2B5EF4-FFF2-40B4-BE49-F238E27FC236}">
                <a16:creationId xmlns:a16="http://schemas.microsoft.com/office/drawing/2014/main" id="{9E88571C-4B24-4DDA-9132-752BAC389409}"/>
              </a:ext>
            </a:extLst>
          </p:cNvPr>
          <p:cNvPicPr>
            <a:picLocks noChangeAspect="1"/>
          </p:cNvPicPr>
          <p:nvPr/>
        </p:nvPicPr>
        <p:blipFill>
          <a:blip r:embed="rId3"/>
          <a:stretch>
            <a:fillRect/>
          </a:stretch>
        </p:blipFill>
        <p:spPr>
          <a:xfrm>
            <a:off x="3240000" y="1296000"/>
            <a:ext cx="6393101" cy="5400000"/>
          </a:xfrm>
          <a:prstGeom prst="rect">
            <a:avLst/>
          </a:prstGeom>
        </p:spPr>
      </p:pic>
    </p:spTree>
    <p:extLst>
      <p:ext uri="{BB962C8B-B14F-4D97-AF65-F5344CB8AC3E}">
        <p14:creationId xmlns:p14="http://schemas.microsoft.com/office/powerpoint/2010/main" val="3053087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Gold Tier</a:t>
            </a:r>
          </a:p>
        </p:txBody>
      </p:sp>
      <p:grpSp>
        <p:nvGrpSpPr>
          <p:cNvPr id="8" name="Group 7">
            <a:extLst>
              <a:ext uri="{FF2B5EF4-FFF2-40B4-BE49-F238E27FC236}">
                <a16:creationId xmlns:a16="http://schemas.microsoft.com/office/drawing/2014/main" id="{3E279009-7703-4A4D-B7BE-3113322F9DE9}"/>
              </a:ext>
            </a:extLst>
          </p:cNvPr>
          <p:cNvGrpSpPr/>
          <p:nvPr/>
        </p:nvGrpSpPr>
        <p:grpSpPr>
          <a:xfrm>
            <a:off x="576000" y="1440000"/>
            <a:ext cx="2279640" cy="1381219"/>
            <a:chOff x="568548" y="1556792"/>
            <a:chExt cx="1783035" cy="1381219"/>
          </a:xfrm>
        </p:grpSpPr>
        <p:pic>
          <p:nvPicPr>
            <p:cNvPr id="9" name="Picture 8">
              <a:extLst>
                <a:ext uri="{FF2B5EF4-FFF2-40B4-BE49-F238E27FC236}">
                  <a16:creationId xmlns:a16="http://schemas.microsoft.com/office/drawing/2014/main" id="{C31CE0B3-DB17-4C9A-B3EA-6777642AAD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1907A16-47A5-4DA3-A41D-C46FE337970D}"/>
                </a:ext>
              </a:extLst>
            </p:cNvPr>
            <p:cNvSpPr txBox="1"/>
            <p:nvPr/>
          </p:nvSpPr>
          <p:spPr>
            <a:xfrm>
              <a:off x="568548" y="2060848"/>
              <a:ext cx="1783035" cy="877163"/>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Dentons</a:t>
              </a:r>
            </a:p>
            <a:p>
              <a:pPr marL="171450" lvl="0" indent="-171450">
                <a:buFont typeface="Arial" panose="020B0604020202020204" pitchFamily="34" charset="0"/>
                <a:buChar char="•"/>
              </a:pPr>
              <a:r>
                <a:rPr lang="en-AU" sz="1000" b="1" dirty="0"/>
                <a:t>McCullough Robertson Lawyers</a:t>
              </a:r>
            </a:p>
            <a:p>
              <a:pPr marL="171450" lvl="0" indent="-171450">
                <a:buFont typeface="Arial" panose="020B0604020202020204" pitchFamily="34" charset="0"/>
                <a:buChar char="•"/>
              </a:pPr>
              <a:r>
                <a:rPr lang="en-AU" sz="1000" b="1" dirty="0"/>
                <a:t>Page Group</a:t>
              </a:r>
              <a:endParaRPr lang="en-AU" sz="1100" b="1" dirty="0"/>
            </a:p>
          </p:txBody>
        </p:sp>
      </p:grpSp>
      <p:pic>
        <p:nvPicPr>
          <p:cNvPr id="5" name="Picture 4">
            <a:extLst>
              <a:ext uri="{FF2B5EF4-FFF2-40B4-BE49-F238E27FC236}">
                <a16:creationId xmlns:a16="http://schemas.microsoft.com/office/drawing/2014/main" id="{8AC8DB4C-6840-4D52-869A-69FF34588EE9}"/>
              </a:ext>
            </a:extLst>
          </p:cNvPr>
          <p:cNvPicPr>
            <a:picLocks noChangeAspect="1"/>
          </p:cNvPicPr>
          <p:nvPr/>
        </p:nvPicPr>
        <p:blipFill>
          <a:blip r:embed="rId3"/>
          <a:stretch>
            <a:fillRect/>
          </a:stretch>
        </p:blipFill>
        <p:spPr>
          <a:xfrm>
            <a:off x="3240000" y="1296000"/>
            <a:ext cx="6393101" cy="5400000"/>
          </a:xfrm>
          <a:prstGeom prst="rect">
            <a:avLst/>
          </a:prstGeom>
        </p:spPr>
      </p:pic>
    </p:spTree>
    <p:extLst>
      <p:ext uri="{BB962C8B-B14F-4D97-AF65-F5344CB8AC3E}">
        <p14:creationId xmlns:p14="http://schemas.microsoft.com/office/powerpoint/2010/main" val="3127181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41" y="0"/>
            <a:ext cx="12220378" cy="6876000"/>
          </a:xfrm>
          <a:prstGeom prst="rect">
            <a:avLst/>
          </a:prstGeom>
        </p:spPr>
      </p:pic>
      <p:sp>
        <p:nvSpPr>
          <p:cNvPr id="3" name="TextBox 2"/>
          <p:cNvSpPr txBox="1"/>
          <p:nvPr/>
        </p:nvSpPr>
        <p:spPr>
          <a:xfrm>
            <a:off x="7104112" y="2060848"/>
            <a:ext cx="4680520" cy="1938992"/>
          </a:xfrm>
          <a:prstGeom prst="rect">
            <a:avLst/>
          </a:prstGeom>
          <a:noFill/>
        </p:spPr>
        <p:txBody>
          <a:bodyPr wrap="square" rtlCol="0">
            <a:spAutoFit/>
          </a:bodyPr>
          <a:lstStyle/>
          <a:p>
            <a:pPr algn="r"/>
            <a:r>
              <a:rPr lang="en-US" sz="6000" dirty="0">
                <a:solidFill>
                  <a:schemeClr val="bg1"/>
                </a:solidFill>
                <a:latin typeface="Calibri" panose="020F0502020204030204" pitchFamily="34" charset="0"/>
                <a:cs typeface="Calibri" panose="020F0502020204030204" pitchFamily="34" charset="0"/>
              </a:rPr>
              <a:t>STANDARD </a:t>
            </a:r>
          </a:p>
          <a:p>
            <a:pPr algn="r"/>
            <a:r>
              <a:rPr lang="en-US" sz="6000" dirty="0">
                <a:solidFill>
                  <a:schemeClr val="bg1"/>
                </a:solidFill>
                <a:latin typeface="Calibri" panose="020F0502020204030204" pitchFamily="34" charset="0"/>
                <a:cs typeface="Calibri" panose="020F0502020204030204" pitchFamily="34" charset="0"/>
              </a:rPr>
              <a:t>EMPLOYERS</a:t>
            </a:r>
            <a:endParaRPr lang="en-AU" sz="6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6702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extBox 1"/>
          <p:cNvSpPr txBox="1"/>
          <p:nvPr/>
        </p:nvSpPr>
        <p:spPr>
          <a:xfrm>
            <a:off x="3143672" y="1700808"/>
            <a:ext cx="6120680" cy="3508653"/>
          </a:xfrm>
          <a:prstGeom prst="rect">
            <a:avLst/>
          </a:prstGeom>
          <a:noFill/>
        </p:spPr>
        <p:txBody>
          <a:bodyPr wrap="square" rtlCol="0">
            <a:spAutoFit/>
          </a:bodyPr>
          <a:lstStyle/>
          <a:p>
            <a:r>
              <a:rPr lang="en-AU" sz="1600" b="1" dirty="0">
                <a:solidFill>
                  <a:schemeClr val="bg1"/>
                </a:solidFill>
              </a:rPr>
              <a:t>The PowerPoint presentation has been developed to assist you present your AWEI results back to your executive, diversity team and network.</a:t>
            </a:r>
          </a:p>
          <a:p>
            <a:endParaRPr lang="en-AU" sz="1600" b="1" dirty="0">
              <a:solidFill>
                <a:schemeClr val="bg1"/>
              </a:solidFill>
            </a:endParaRPr>
          </a:p>
          <a:p>
            <a:r>
              <a:rPr lang="en-AU" sz="1600" b="1" dirty="0">
                <a:solidFill>
                  <a:schemeClr val="bg1"/>
                </a:solidFill>
              </a:rPr>
              <a:t>The PowerPoint deck may be edited to remove the slides that are not relevant to your submission.  </a:t>
            </a:r>
          </a:p>
          <a:p>
            <a:endParaRPr lang="en-AU" sz="1600" b="1" dirty="0">
              <a:solidFill>
                <a:schemeClr val="bg1"/>
              </a:solidFill>
            </a:endParaRPr>
          </a:p>
          <a:p>
            <a:r>
              <a:rPr lang="en-AU" b="1" dirty="0">
                <a:solidFill>
                  <a:schemeClr val="bg1"/>
                </a:solidFill>
              </a:rPr>
              <a:t>To present this back to your teams:</a:t>
            </a:r>
          </a:p>
          <a:p>
            <a:endParaRPr lang="en-AU" sz="1600" b="1" dirty="0">
              <a:solidFill>
                <a:schemeClr val="bg1"/>
              </a:solidFill>
            </a:endParaRPr>
          </a:p>
          <a:p>
            <a:pPr marL="171450" indent="-171450">
              <a:buFont typeface="Arial" panose="020B0604020202020204" pitchFamily="34" charset="0"/>
              <a:buChar char="•"/>
            </a:pPr>
            <a:r>
              <a:rPr lang="en-AU" sz="1600" b="1" dirty="0">
                <a:solidFill>
                  <a:schemeClr val="bg1"/>
                </a:solidFill>
              </a:rPr>
              <a:t>Remove any benchmarking slides and title pages that may not be relevant to you</a:t>
            </a:r>
          </a:p>
          <a:p>
            <a:pPr marL="171450" indent="-171450">
              <a:buFont typeface="Arial" panose="020B0604020202020204" pitchFamily="34" charset="0"/>
              <a:buChar char="•"/>
            </a:pPr>
            <a:r>
              <a:rPr lang="en-AU" sz="1600" b="1" dirty="0">
                <a:solidFill>
                  <a:schemeClr val="bg1"/>
                </a:solidFill>
              </a:rPr>
              <a:t>Using your scorecard results,  add speakers notes and your scores for each section as a reference during presentations</a:t>
            </a:r>
          </a:p>
          <a:p>
            <a:endParaRPr lang="en-AU" sz="1200" dirty="0">
              <a:solidFill>
                <a:schemeClr val="bg1"/>
              </a:solidFill>
            </a:endParaRPr>
          </a:p>
        </p:txBody>
      </p:sp>
    </p:spTree>
    <p:extLst>
      <p:ext uri="{BB962C8B-B14F-4D97-AF65-F5344CB8AC3E}">
        <p14:creationId xmlns:p14="http://schemas.microsoft.com/office/powerpoint/2010/main" val="3431930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 r="10952" b="21178"/>
          <a:stretch/>
        </p:blipFill>
        <p:spPr>
          <a:xfrm>
            <a:off x="9912424" y="6230355"/>
            <a:ext cx="2067519" cy="491778"/>
          </a:xfrm>
          <a:prstGeom prst="rect">
            <a:avLst/>
          </a:prstGeom>
        </p:spPr>
      </p:pic>
      <p:pic>
        <p:nvPicPr>
          <p:cNvPr id="2" name="Picture 1"/>
          <p:cNvPicPr>
            <a:picLocks noChangeAspect="1"/>
          </p:cNvPicPr>
          <p:nvPr/>
        </p:nvPicPr>
        <p:blipFill>
          <a:blip r:embed="rId3"/>
          <a:stretch>
            <a:fillRect/>
          </a:stretch>
        </p:blipFill>
        <p:spPr>
          <a:xfrm>
            <a:off x="839416" y="332656"/>
            <a:ext cx="10448925" cy="5753100"/>
          </a:xfrm>
          <a:prstGeom prst="rect">
            <a:avLst/>
          </a:prstGeom>
        </p:spPr>
      </p:pic>
    </p:spTree>
    <p:extLst>
      <p:ext uri="{BB962C8B-B14F-4D97-AF65-F5344CB8AC3E}">
        <p14:creationId xmlns:p14="http://schemas.microsoft.com/office/powerpoint/2010/main" val="3542179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ts val="0"/>
              </a:spcBef>
            </a:pPr>
            <a:r>
              <a:rPr lang="en-AU" b="1" dirty="0">
                <a:solidFill>
                  <a:srgbClr val="00B0F0"/>
                </a:solidFill>
              </a:rPr>
              <a:t>Annual AWEI Submissions: Participation Growth</a:t>
            </a:r>
            <a:br>
              <a:rPr lang="en-AU" b="1" dirty="0">
                <a:solidFill>
                  <a:srgbClr val="00B0F0"/>
                </a:solidFill>
                <a:highlight>
                  <a:srgbClr val="FFFF00"/>
                </a:highlight>
              </a:rPr>
            </a:br>
            <a:r>
              <a:rPr lang="en-AU" sz="1100" b="1" dirty="0">
                <a:solidFill>
                  <a:prstClr val="black"/>
                </a:solidFill>
                <a:ea typeface="+mn-ea"/>
                <a:cs typeface="+mn-cs"/>
              </a:rPr>
              <a:t>* Includes Small Employers &amp; Platinum Partner Projects</a:t>
            </a:r>
            <a:endParaRPr lang="en-AU" b="1" dirty="0">
              <a:solidFill>
                <a:srgbClr val="00B0F0"/>
              </a:solidFill>
              <a:highlight>
                <a:srgbClr val="FFFF00"/>
              </a:highligh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5378914"/>
              </p:ext>
            </p:extLst>
          </p:nvPr>
        </p:nvGraphicFramePr>
        <p:xfrm>
          <a:off x="2495600" y="1844824"/>
          <a:ext cx="7488832" cy="36490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7140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624" y="288822"/>
            <a:ext cx="8951017" cy="1143000"/>
          </a:xfrm>
        </p:spPr>
        <p:txBody>
          <a:bodyPr anchor="ctr">
            <a:normAutofit/>
          </a:bodyPr>
          <a:lstStyle/>
          <a:p>
            <a:r>
              <a:rPr lang="en-AU" b="1" dirty="0">
                <a:solidFill>
                  <a:srgbClr val="00B0F0"/>
                </a:solidFill>
              </a:rPr>
              <a:t>Annual Employee Survey: Participation Growth</a:t>
            </a:r>
            <a:br>
              <a:rPr lang="en-AU" b="1" dirty="0">
                <a:solidFill>
                  <a:srgbClr val="00B0F0"/>
                </a:solidFill>
              </a:rPr>
            </a:br>
            <a:r>
              <a:rPr lang="en-AU" sz="1100" b="1" dirty="0"/>
              <a:t>*Includes all employers, regardless of Employer Size</a:t>
            </a:r>
          </a:p>
        </p:txBody>
      </p:sp>
      <p:pic>
        <p:nvPicPr>
          <p:cNvPr id="4" name="Picture 3" descr="A screenshot of a cell phone&#10;&#10;Description automatically generated">
            <a:extLst>
              <a:ext uri="{FF2B5EF4-FFF2-40B4-BE49-F238E27FC236}">
                <a16:creationId xmlns:a16="http://schemas.microsoft.com/office/drawing/2014/main" id="{06669791-C118-4D34-BC65-4998CE2AD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000" y="1800000"/>
            <a:ext cx="8640000" cy="3896134"/>
          </a:xfrm>
          <a:prstGeom prst="rect">
            <a:avLst/>
          </a:prstGeom>
          <a:noFill/>
        </p:spPr>
      </p:pic>
    </p:spTree>
    <p:extLst>
      <p:ext uri="{BB962C8B-B14F-4D97-AF65-F5344CB8AC3E}">
        <p14:creationId xmlns:p14="http://schemas.microsoft.com/office/powerpoint/2010/main" val="3674162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41" y="0"/>
            <a:ext cx="12220378" cy="6876000"/>
          </a:xfrm>
          <a:prstGeom prst="rect">
            <a:avLst/>
          </a:prstGeom>
        </p:spPr>
      </p:pic>
      <p:sp>
        <p:nvSpPr>
          <p:cNvPr id="3" name="TextBox 2"/>
          <p:cNvSpPr txBox="1"/>
          <p:nvPr/>
        </p:nvSpPr>
        <p:spPr>
          <a:xfrm>
            <a:off x="7032104" y="3284984"/>
            <a:ext cx="4680520" cy="584775"/>
          </a:xfrm>
          <a:prstGeom prst="rect">
            <a:avLst/>
          </a:prstGeom>
          <a:noFill/>
        </p:spPr>
        <p:txBody>
          <a:bodyPr wrap="square" rtlCol="0">
            <a:spAutoFit/>
          </a:bodyPr>
          <a:lstStyle/>
          <a:p>
            <a:pPr lvl="0" algn="r"/>
            <a:r>
              <a:rPr lang="en-AU" sz="3200" cap="small" dirty="0">
                <a:solidFill>
                  <a:prstClr val="white"/>
                </a:solidFill>
              </a:rPr>
              <a:t>Employer Benchmarks</a:t>
            </a:r>
          </a:p>
        </p:txBody>
      </p:sp>
    </p:spTree>
    <p:extLst>
      <p:ext uri="{BB962C8B-B14F-4D97-AF65-F5344CB8AC3E}">
        <p14:creationId xmlns:p14="http://schemas.microsoft.com/office/powerpoint/2010/main" val="994172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Benchmark: All Employers</a:t>
            </a:r>
          </a:p>
        </p:txBody>
      </p:sp>
      <p:pic>
        <p:nvPicPr>
          <p:cNvPr id="4" name="Content Placeholder 3">
            <a:extLst>
              <a:ext uri="{FF2B5EF4-FFF2-40B4-BE49-F238E27FC236}">
                <a16:creationId xmlns:a16="http://schemas.microsoft.com/office/drawing/2014/main" id="{59D1902F-532A-48E8-A93C-648FAAA2B6A2}"/>
              </a:ext>
            </a:extLst>
          </p:cNvPr>
          <p:cNvPicPr>
            <a:picLocks noGrp="1" noChangeAspect="1"/>
          </p:cNvPicPr>
          <p:nvPr>
            <p:ph idx="1"/>
          </p:nvPr>
        </p:nvPicPr>
        <p:blipFill>
          <a:blip r:embed="rId2"/>
          <a:stretch>
            <a:fillRect/>
          </a:stretch>
        </p:blipFill>
        <p:spPr>
          <a:xfrm>
            <a:off x="3239995" y="1296000"/>
            <a:ext cx="6092544" cy="5400000"/>
          </a:xfrm>
          <a:prstGeom prst="rect">
            <a:avLst/>
          </a:prstGeom>
        </p:spPr>
      </p:pic>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135624" cy="2135272"/>
            <a:chOff x="568548" y="1556792"/>
            <a:chExt cx="2061003" cy="2135272"/>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1631216"/>
            </a:xfrm>
            <a:prstGeom prst="rect">
              <a:avLst/>
            </a:prstGeom>
            <a:noFill/>
          </p:spPr>
          <p:txBody>
            <a:bodyPr wrap="square" rtlCol="0">
              <a:spAutoFit/>
            </a:bodyPr>
            <a:lstStyle/>
            <a:p>
              <a:pPr lvl="0"/>
              <a:r>
                <a:rPr lang="en-AU" sz="1000" b="1" dirty="0"/>
                <a:t>TOP 5: (alphabetical)</a:t>
              </a:r>
            </a:p>
            <a:p>
              <a:pPr marL="171450" lvl="0" indent="-171450">
                <a:buFont typeface="Arial" panose="020B0604020202020204" pitchFamily="34" charset="0"/>
                <a:buChar char="•"/>
              </a:pPr>
              <a:r>
                <a:rPr lang="en-AU" sz="1000" b="1" dirty="0"/>
                <a:t>Capgemini</a:t>
              </a:r>
            </a:p>
            <a:p>
              <a:pPr marL="171450" lvl="0" indent="-171450">
                <a:buFont typeface="Arial" panose="020B0604020202020204" pitchFamily="34" charset="0"/>
                <a:buChar char="•"/>
              </a:pPr>
              <a:r>
                <a:rPr lang="en-AU" sz="1000" b="1" dirty="0"/>
                <a:t>Clayton Utz</a:t>
              </a:r>
            </a:p>
            <a:p>
              <a:pPr marL="171450" lvl="0" indent="-171450">
                <a:buFont typeface="Arial" panose="020B0604020202020204" pitchFamily="34" charset="0"/>
                <a:buChar char="•"/>
              </a:pPr>
              <a:r>
                <a:rPr lang="en-AU" sz="1000" b="1" dirty="0"/>
                <a:t>IBM</a:t>
              </a:r>
            </a:p>
            <a:p>
              <a:pPr marL="171450" lvl="0" indent="-171450">
                <a:buFont typeface="Arial" panose="020B0604020202020204" pitchFamily="34" charset="0"/>
                <a:buChar char="•"/>
              </a:pPr>
              <a:r>
                <a:rPr lang="en-AU" sz="1000" b="1" dirty="0"/>
                <a:t>QBE Insurance</a:t>
              </a:r>
            </a:p>
            <a:p>
              <a:pPr marL="171450" lvl="0" indent="-171450">
                <a:buFont typeface="Arial" panose="020B0604020202020204" pitchFamily="34" charset="0"/>
                <a:buChar char="•"/>
              </a:pPr>
              <a:r>
                <a:rPr lang="en-AU" sz="1000" b="1" dirty="0"/>
                <a:t>RMIT University</a:t>
              </a:r>
            </a:p>
            <a:p>
              <a:pPr marL="171450" lvl="0" indent="-171450">
                <a:buFont typeface="Arial" panose="020B0604020202020204" pitchFamily="34" charset="0"/>
                <a:buChar char="•"/>
              </a:pPr>
              <a:endParaRPr lang="en-AU" sz="1000" b="1" dirty="0"/>
            </a:p>
            <a:p>
              <a:pPr lvl="0"/>
              <a:r>
                <a:rPr lang="en-AU" sz="1000" b="1" dirty="0"/>
                <a:t>Note: </a:t>
              </a:r>
              <a:r>
                <a:rPr lang="en-US" sz="1000" b="1" dirty="0"/>
                <a:t>*Two organisations achieved the same score.*</a:t>
              </a:r>
            </a:p>
            <a:p>
              <a:pPr lvl="0"/>
              <a:endParaRPr lang="en-AU" sz="1000" b="1" dirty="0"/>
            </a:p>
          </p:txBody>
        </p:sp>
      </p:grpSp>
    </p:spTree>
    <p:extLst>
      <p:ext uri="{BB962C8B-B14F-4D97-AF65-F5344CB8AC3E}">
        <p14:creationId xmlns:p14="http://schemas.microsoft.com/office/powerpoint/2010/main" val="2341884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Benchmark: Global Employers</a:t>
            </a:r>
          </a:p>
        </p:txBody>
      </p:sp>
      <p:pic>
        <p:nvPicPr>
          <p:cNvPr id="3" name="Picture 2">
            <a:extLst>
              <a:ext uri="{FF2B5EF4-FFF2-40B4-BE49-F238E27FC236}">
                <a16:creationId xmlns:a16="http://schemas.microsoft.com/office/drawing/2014/main" id="{8380980F-F632-4176-ACC1-3EA71472D86C}"/>
              </a:ext>
            </a:extLst>
          </p:cNvPr>
          <p:cNvPicPr>
            <a:picLocks noChangeAspect="1"/>
          </p:cNvPicPr>
          <p:nvPr/>
        </p:nvPicPr>
        <p:blipFill>
          <a:blip r:embed="rId2"/>
          <a:stretch>
            <a:fillRect/>
          </a:stretch>
        </p:blipFill>
        <p:spPr>
          <a:xfrm>
            <a:off x="3240000" y="1296000"/>
            <a:ext cx="6092543" cy="5400000"/>
          </a:xfrm>
          <a:prstGeom prst="rect">
            <a:avLst/>
          </a:prstGeom>
        </p:spPr>
      </p:pic>
      <p:grpSp>
        <p:nvGrpSpPr>
          <p:cNvPr id="8" name="Group 7">
            <a:extLst>
              <a:ext uri="{FF2B5EF4-FFF2-40B4-BE49-F238E27FC236}">
                <a16:creationId xmlns:a16="http://schemas.microsoft.com/office/drawing/2014/main" id="{30E1169A-0149-4063-A218-743B9173CA2A}"/>
              </a:ext>
            </a:extLst>
          </p:cNvPr>
          <p:cNvGrpSpPr/>
          <p:nvPr/>
        </p:nvGrpSpPr>
        <p:grpSpPr>
          <a:xfrm>
            <a:off x="576000" y="1440000"/>
            <a:ext cx="2135624" cy="1227331"/>
            <a:chOff x="568548" y="1556792"/>
            <a:chExt cx="2061003" cy="1227331"/>
          </a:xfrm>
        </p:grpSpPr>
        <p:pic>
          <p:nvPicPr>
            <p:cNvPr id="9" name="Picture 8">
              <a:extLst>
                <a:ext uri="{FF2B5EF4-FFF2-40B4-BE49-F238E27FC236}">
                  <a16:creationId xmlns:a16="http://schemas.microsoft.com/office/drawing/2014/main" id="{62D201D5-B94B-4AFF-B199-FB1FD5AF60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AD3141B6-B043-466E-A1FF-677EE95198D3}"/>
                </a:ext>
              </a:extLst>
            </p:cNvPr>
            <p:cNvSpPr txBox="1"/>
            <p:nvPr/>
          </p:nvSpPr>
          <p:spPr>
            <a:xfrm>
              <a:off x="568548" y="2060848"/>
              <a:ext cx="2061003" cy="723275"/>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Capgemini</a:t>
              </a:r>
            </a:p>
            <a:p>
              <a:pPr marL="171450" lvl="0" indent="-171450">
                <a:buFont typeface="Arial" panose="020B0604020202020204" pitchFamily="34" charset="0"/>
                <a:buChar char="•"/>
              </a:pPr>
              <a:r>
                <a:rPr lang="en-AU" sz="1000" b="1" dirty="0"/>
                <a:t>IBM</a:t>
              </a:r>
            </a:p>
            <a:p>
              <a:pPr marL="171450" lvl="0" indent="-171450">
                <a:buFont typeface="Arial" panose="020B0604020202020204" pitchFamily="34" charset="0"/>
                <a:buChar char="•"/>
              </a:pPr>
              <a:r>
                <a:rPr lang="en-AU" sz="1000" b="1" dirty="0"/>
                <a:t>RMIT University</a:t>
              </a:r>
              <a:endParaRPr lang="en-AU" sz="1100" b="1" dirty="0"/>
            </a:p>
          </p:txBody>
        </p:sp>
      </p:grpSp>
    </p:spTree>
    <p:extLst>
      <p:ext uri="{BB962C8B-B14F-4D97-AF65-F5344CB8AC3E}">
        <p14:creationId xmlns:p14="http://schemas.microsoft.com/office/powerpoint/2010/main" val="2187170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711624" y="332656"/>
            <a:ext cx="7056599"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AU" b="1" dirty="0">
                <a:solidFill>
                  <a:srgbClr val="00B0F0"/>
                </a:solidFill>
              </a:rPr>
              <a:t>Benchmark: Regional Head Office Employers</a:t>
            </a:r>
          </a:p>
        </p:txBody>
      </p:sp>
      <p:pic>
        <p:nvPicPr>
          <p:cNvPr id="2" name="Picture 1">
            <a:extLst>
              <a:ext uri="{FF2B5EF4-FFF2-40B4-BE49-F238E27FC236}">
                <a16:creationId xmlns:a16="http://schemas.microsoft.com/office/drawing/2014/main" id="{1F6A17A0-0E8A-4AC2-A348-8EF8A52F3356}"/>
              </a:ext>
            </a:extLst>
          </p:cNvPr>
          <p:cNvPicPr>
            <a:picLocks noChangeAspect="1"/>
          </p:cNvPicPr>
          <p:nvPr/>
        </p:nvPicPr>
        <p:blipFill>
          <a:blip r:embed="rId2"/>
          <a:stretch>
            <a:fillRect/>
          </a:stretch>
        </p:blipFill>
        <p:spPr>
          <a:xfrm>
            <a:off x="3240000" y="1296000"/>
            <a:ext cx="6092543" cy="5400000"/>
          </a:xfrm>
          <a:prstGeom prst="rect">
            <a:avLst/>
          </a:prstGeom>
        </p:spPr>
      </p:pic>
      <p:grpSp>
        <p:nvGrpSpPr>
          <p:cNvPr id="6" name="Group 5">
            <a:extLst>
              <a:ext uri="{FF2B5EF4-FFF2-40B4-BE49-F238E27FC236}">
                <a16:creationId xmlns:a16="http://schemas.microsoft.com/office/drawing/2014/main" id="{CF708E9D-5D87-48DA-8746-4AB2A5AA6529}"/>
              </a:ext>
            </a:extLst>
          </p:cNvPr>
          <p:cNvGrpSpPr/>
          <p:nvPr/>
        </p:nvGrpSpPr>
        <p:grpSpPr>
          <a:xfrm>
            <a:off x="576000" y="1440000"/>
            <a:ext cx="2135624" cy="1227331"/>
            <a:chOff x="568548" y="1556792"/>
            <a:chExt cx="2061003" cy="1227331"/>
          </a:xfrm>
        </p:grpSpPr>
        <p:pic>
          <p:nvPicPr>
            <p:cNvPr id="7" name="Picture 6">
              <a:extLst>
                <a:ext uri="{FF2B5EF4-FFF2-40B4-BE49-F238E27FC236}">
                  <a16:creationId xmlns:a16="http://schemas.microsoft.com/office/drawing/2014/main" id="{EE8156F3-33A9-4ADC-8EAE-742E3CB77C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BBB669A6-7D06-4539-8DBA-0B42D9831BDE}"/>
                </a:ext>
              </a:extLst>
            </p:cNvPr>
            <p:cNvSpPr txBox="1"/>
            <p:nvPr/>
          </p:nvSpPr>
          <p:spPr>
            <a:xfrm>
              <a:off x="568548" y="2060848"/>
              <a:ext cx="2061003" cy="723275"/>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Deakin University</a:t>
              </a:r>
            </a:p>
            <a:p>
              <a:pPr marL="171450" lvl="0" indent="-171450">
                <a:buFont typeface="Arial" panose="020B0604020202020204" pitchFamily="34" charset="0"/>
                <a:buChar char="•"/>
              </a:pPr>
              <a:r>
                <a:rPr lang="en-AU" sz="1000" b="1" dirty="0"/>
                <a:t>NBN co</a:t>
              </a:r>
            </a:p>
            <a:p>
              <a:pPr marL="171450" lvl="0" indent="-171450">
                <a:buFont typeface="Arial" panose="020B0604020202020204" pitchFamily="34" charset="0"/>
                <a:buChar char="•"/>
              </a:pPr>
              <a:r>
                <a:rPr lang="en-AU" sz="1000" b="1" dirty="0"/>
                <a:t>University of Wollongong</a:t>
              </a:r>
              <a:endParaRPr lang="en-AU" sz="1100" b="1" dirty="0"/>
            </a:p>
          </p:txBody>
        </p:sp>
      </p:grpSp>
    </p:spTree>
    <p:extLst>
      <p:ext uri="{BB962C8B-B14F-4D97-AF65-F5344CB8AC3E}">
        <p14:creationId xmlns:p14="http://schemas.microsoft.com/office/powerpoint/2010/main" val="3261355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711624" y="341784"/>
            <a:ext cx="5831165"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AU" b="1" dirty="0">
                <a:solidFill>
                  <a:srgbClr val="00B0F0"/>
                </a:solidFill>
              </a:rPr>
              <a:t>Benchmark: 501-1999 Employees</a:t>
            </a:r>
          </a:p>
        </p:txBody>
      </p:sp>
      <p:pic>
        <p:nvPicPr>
          <p:cNvPr id="2" name="Picture 1">
            <a:extLst>
              <a:ext uri="{FF2B5EF4-FFF2-40B4-BE49-F238E27FC236}">
                <a16:creationId xmlns:a16="http://schemas.microsoft.com/office/drawing/2014/main" id="{E58FC9F3-0698-4143-B87C-967F997738ED}"/>
              </a:ext>
            </a:extLst>
          </p:cNvPr>
          <p:cNvPicPr>
            <a:picLocks noChangeAspect="1"/>
          </p:cNvPicPr>
          <p:nvPr/>
        </p:nvPicPr>
        <p:blipFill>
          <a:blip r:embed="rId2"/>
          <a:stretch>
            <a:fillRect/>
          </a:stretch>
        </p:blipFill>
        <p:spPr>
          <a:xfrm>
            <a:off x="3239999" y="1296000"/>
            <a:ext cx="6091200" cy="5434234"/>
          </a:xfrm>
          <a:prstGeom prst="rect">
            <a:avLst/>
          </a:prstGeom>
        </p:spPr>
      </p:pic>
      <p:grpSp>
        <p:nvGrpSpPr>
          <p:cNvPr id="10" name="Group 9">
            <a:extLst>
              <a:ext uri="{FF2B5EF4-FFF2-40B4-BE49-F238E27FC236}">
                <a16:creationId xmlns:a16="http://schemas.microsoft.com/office/drawing/2014/main" id="{B0BA0953-D307-4F64-8229-E406A4795772}"/>
              </a:ext>
            </a:extLst>
          </p:cNvPr>
          <p:cNvGrpSpPr/>
          <p:nvPr/>
        </p:nvGrpSpPr>
        <p:grpSpPr>
          <a:xfrm>
            <a:off x="576000" y="1440000"/>
            <a:ext cx="2135624" cy="1227331"/>
            <a:chOff x="568548" y="1556792"/>
            <a:chExt cx="2061003" cy="1227331"/>
          </a:xfrm>
        </p:grpSpPr>
        <p:pic>
          <p:nvPicPr>
            <p:cNvPr id="11" name="Picture 10">
              <a:extLst>
                <a:ext uri="{FF2B5EF4-FFF2-40B4-BE49-F238E27FC236}">
                  <a16:creationId xmlns:a16="http://schemas.microsoft.com/office/drawing/2014/main" id="{D003C38D-DDE1-48E8-B592-9D4DAAAAB6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2" name="TextBox 11">
              <a:extLst>
                <a:ext uri="{FF2B5EF4-FFF2-40B4-BE49-F238E27FC236}">
                  <a16:creationId xmlns:a16="http://schemas.microsoft.com/office/drawing/2014/main" id="{A5E0EED4-52AF-4174-AB88-CBFCC408AAB0}"/>
                </a:ext>
              </a:extLst>
            </p:cNvPr>
            <p:cNvSpPr txBox="1"/>
            <p:nvPr/>
          </p:nvSpPr>
          <p:spPr>
            <a:xfrm>
              <a:off x="568548" y="2060848"/>
              <a:ext cx="2061003" cy="723275"/>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Capgemini</a:t>
              </a:r>
            </a:p>
            <a:p>
              <a:pPr marL="171450" lvl="0" indent="-171450">
                <a:buFont typeface="Arial" panose="020B0604020202020204" pitchFamily="34" charset="0"/>
                <a:buChar char="•"/>
              </a:pPr>
              <a:r>
                <a:rPr lang="en-AU" sz="1000" b="1" dirty="0"/>
                <a:t>Clayton Utz</a:t>
              </a:r>
            </a:p>
            <a:p>
              <a:pPr marL="171450" lvl="0" indent="-171450">
                <a:buFont typeface="Arial" panose="020B0604020202020204" pitchFamily="34" charset="0"/>
                <a:buChar char="•"/>
              </a:pPr>
              <a:r>
                <a:rPr lang="en-AU" sz="1000" b="1" dirty="0"/>
                <a:t>JP Morgan</a:t>
              </a:r>
              <a:endParaRPr lang="en-AU" sz="1100" b="1" dirty="0"/>
            </a:p>
          </p:txBody>
        </p:sp>
      </p:grpSp>
    </p:spTree>
    <p:extLst>
      <p:ext uri="{BB962C8B-B14F-4D97-AF65-F5344CB8AC3E}">
        <p14:creationId xmlns:p14="http://schemas.microsoft.com/office/powerpoint/2010/main" val="402575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639616" y="332656"/>
            <a:ext cx="5831165"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AU" b="1" dirty="0">
                <a:solidFill>
                  <a:srgbClr val="00B0F0"/>
                </a:solidFill>
              </a:rPr>
              <a:t>Benchmark: 2000-8000 Employees</a:t>
            </a:r>
          </a:p>
        </p:txBody>
      </p:sp>
      <p:pic>
        <p:nvPicPr>
          <p:cNvPr id="2" name="Picture 1">
            <a:extLst>
              <a:ext uri="{FF2B5EF4-FFF2-40B4-BE49-F238E27FC236}">
                <a16:creationId xmlns:a16="http://schemas.microsoft.com/office/drawing/2014/main" id="{52A75E4D-541C-499E-953B-494DEFC9C249}"/>
              </a:ext>
            </a:extLst>
          </p:cNvPr>
          <p:cNvPicPr>
            <a:picLocks noChangeAspect="1"/>
          </p:cNvPicPr>
          <p:nvPr/>
        </p:nvPicPr>
        <p:blipFill>
          <a:blip r:embed="rId2"/>
          <a:stretch>
            <a:fillRect/>
          </a:stretch>
        </p:blipFill>
        <p:spPr>
          <a:xfrm>
            <a:off x="3239999" y="1296000"/>
            <a:ext cx="6091200" cy="5434234"/>
          </a:xfrm>
          <a:prstGeom prst="rect">
            <a:avLst/>
          </a:prstGeom>
        </p:spPr>
      </p:pic>
      <p:grpSp>
        <p:nvGrpSpPr>
          <p:cNvPr id="6" name="Group 5">
            <a:extLst>
              <a:ext uri="{FF2B5EF4-FFF2-40B4-BE49-F238E27FC236}">
                <a16:creationId xmlns:a16="http://schemas.microsoft.com/office/drawing/2014/main" id="{174DA36B-50BC-49AA-A1B0-38B3249279FC}"/>
              </a:ext>
            </a:extLst>
          </p:cNvPr>
          <p:cNvGrpSpPr/>
          <p:nvPr/>
        </p:nvGrpSpPr>
        <p:grpSpPr>
          <a:xfrm>
            <a:off x="576000" y="1440000"/>
            <a:ext cx="2135624" cy="1211942"/>
            <a:chOff x="568548" y="1556792"/>
            <a:chExt cx="2061003" cy="1211942"/>
          </a:xfrm>
        </p:grpSpPr>
        <p:pic>
          <p:nvPicPr>
            <p:cNvPr id="7" name="Picture 6">
              <a:extLst>
                <a:ext uri="{FF2B5EF4-FFF2-40B4-BE49-F238E27FC236}">
                  <a16:creationId xmlns:a16="http://schemas.microsoft.com/office/drawing/2014/main" id="{E23D9624-159F-4EAB-BED8-BA3B7DA7FE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1" name="TextBox 10">
              <a:extLst>
                <a:ext uri="{FF2B5EF4-FFF2-40B4-BE49-F238E27FC236}">
                  <a16:creationId xmlns:a16="http://schemas.microsoft.com/office/drawing/2014/main" id="{BE25201C-2E96-4BA3-A5AF-AADC0B4C9FBE}"/>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IBM</a:t>
              </a:r>
            </a:p>
            <a:p>
              <a:pPr marL="171450" lvl="0" indent="-171450">
                <a:buFont typeface="Arial" panose="020B0604020202020204" pitchFamily="34" charset="0"/>
                <a:buChar char="•"/>
              </a:pPr>
              <a:r>
                <a:rPr lang="en-AU" sz="1000" b="1" dirty="0"/>
                <a:t>QBE Insurance</a:t>
              </a:r>
            </a:p>
            <a:p>
              <a:pPr marL="171450" lvl="0" indent="-171450">
                <a:buFont typeface="Arial" panose="020B0604020202020204" pitchFamily="34" charset="0"/>
                <a:buChar char="•"/>
              </a:pPr>
              <a:r>
                <a:rPr lang="en-AU" sz="1000" b="1" dirty="0"/>
                <a:t>University of New South Wales</a:t>
              </a:r>
              <a:endParaRPr lang="en-AU" sz="1100" b="1" dirty="0"/>
            </a:p>
          </p:txBody>
        </p:sp>
      </p:grpSp>
    </p:spTree>
    <p:extLst>
      <p:ext uri="{BB962C8B-B14F-4D97-AF65-F5344CB8AC3E}">
        <p14:creationId xmlns:p14="http://schemas.microsoft.com/office/powerpoint/2010/main" val="2352417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639616" y="260648"/>
            <a:ext cx="5831165"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AU" b="1" dirty="0">
                <a:solidFill>
                  <a:srgbClr val="00B0F0"/>
                </a:solidFill>
              </a:rPr>
              <a:t>Benchmark: 8000+ Employees</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855595" y="155520000"/>
            <a:ext cx="6480810" cy="4589145"/>
          </a:xfrm>
          <a:prstGeom prst="rect">
            <a:avLst/>
          </a:prstGeom>
          <a:noFill/>
          <a:ln>
            <a:noFill/>
          </a:ln>
        </p:spPr>
      </p:pic>
      <p:pic>
        <p:nvPicPr>
          <p:cNvPr id="2" name="Picture 1">
            <a:extLst>
              <a:ext uri="{FF2B5EF4-FFF2-40B4-BE49-F238E27FC236}">
                <a16:creationId xmlns:a16="http://schemas.microsoft.com/office/drawing/2014/main" id="{C45A6289-7CEA-4411-A982-E6DA04A7D686}"/>
              </a:ext>
            </a:extLst>
          </p:cNvPr>
          <p:cNvPicPr>
            <a:picLocks noChangeAspect="1"/>
          </p:cNvPicPr>
          <p:nvPr/>
        </p:nvPicPr>
        <p:blipFill>
          <a:blip r:embed="rId3"/>
          <a:stretch>
            <a:fillRect/>
          </a:stretch>
        </p:blipFill>
        <p:spPr>
          <a:xfrm>
            <a:off x="3239999" y="1296000"/>
            <a:ext cx="6091200" cy="5434234"/>
          </a:xfrm>
          <a:prstGeom prst="rect">
            <a:avLst/>
          </a:prstGeom>
        </p:spPr>
      </p:pic>
      <p:grpSp>
        <p:nvGrpSpPr>
          <p:cNvPr id="10" name="Group 9">
            <a:extLst>
              <a:ext uri="{FF2B5EF4-FFF2-40B4-BE49-F238E27FC236}">
                <a16:creationId xmlns:a16="http://schemas.microsoft.com/office/drawing/2014/main" id="{8ECDA1E6-7733-4F58-B174-EA659C82AA2A}"/>
              </a:ext>
            </a:extLst>
          </p:cNvPr>
          <p:cNvGrpSpPr/>
          <p:nvPr/>
        </p:nvGrpSpPr>
        <p:grpSpPr>
          <a:xfrm>
            <a:off x="576000" y="1440000"/>
            <a:ext cx="2135624" cy="1211942"/>
            <a:chOff x="568548" y="1556792"/>
            <a:chExt cx="2061003" cy="1211942"/>
          </a:xfrm>
        </p:grpSpPr>
        <p:pic>
          <p:nvPicPr>
            <p:cNvPr id="11" name="Picture 10">
              <a:extLst>
                <a:ext uri="{FF2B5EF4-FFF2-40B4-BE49-F238E27FC236}">
                  <a16:creationId xmlns:a16="http://schemas.microsoft.com/office/drawing/2014/main" id="{48248A3E-2CE7-40F5-918C-AF60AF654C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2" name="TextBox 11">
              <a:extLst>
                <a:ext uri="{FF2B5EF4-FFF2-40B4-BE49-F238E27FC236}">
                  <a16:creationId xmlns:a16="http://schemas.microsoft.com/office/drawing/2014/main" id="{25D47535-DB3D-4617-862E-933E3E5958EF}"/>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NAB</a:t>
              </a:r>
            </a:p>
            <a:p>
              <a:pPr marL="171450" lvl="0" indent="-171450">
                <a:buFont typeface="Arial" panose="020B0604020202020204" pitchFamily="34" charset="0"/>
                <a:buChar char="•"/>
              </a:pPr>
              <a:r>
                <a:rPr lang="en-AU" sz="1000" b="1" dirty="0"/>
                <a:t>PwC</a:t>
              </a:r>
            </a:p>
            <a:p>
              <a:pPr marL="171450" lvl="0" indent="-171450">
                <a:buFont typeface="Arial" panose="020B0604020202020204" pitchFamily="34" charset="0"/>
                <a:buChar char="•"/>
              </a:pPr>
              <a:r>
                <a:rPr lang="en-AU" sz="1000" b="1" dirty="0"/>
                <a:t>RMIT University</a:t>
              </a:r>
            </a:p>
          </p:txBody>
        </p:sp>
      </p:grpSp>
    </p:spTree>
    <p:extLst>
      <p:ext uri="{BB962C8B-B14F-4D97-AF65-F5344CB8AC3E}">
        <p14:creationId xmlns:p14="http://schemas.microsoft.com/office/powerpoint/2010/main" val="252038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9816" y="274638"/>
            <a:ext cx="5770984" cy="1143000"/>
          </a:xfrm>
        </p:spPr>
        <p:txBody>
          <a:bodyPr/>
          <a:lstStyle/>
          <a:p>
            <a:r>
              <a:rPr lang="en-AU" b="1" dirty="0">
                <a:solidFill>
                  <a:srgbClr val="00B0F0"/>
                </a:solidFill>
              </a:rPr>
              <a:t>What is the AWEI?</a:t>
            </a:r>
          </a:p>
        </p:txBody>
      </p:sp>
      <p:sp>
        <p:nvSpPr>
          <p:cNvPr id="5" name="Content Placeholder 4"/>
          <p:cNvSpPr>
            <a:spLocks noGrp="1"/>
          </p:cNvSpPr>
          <p:nvPr>
            <p:ph idx="1"/>
          </p:nvPr>
        </p:nvSpPr>
        <p:spPr>
          <a:xfrm>
            <a:off x="1981200" y="1916833"/>
            <a:ext cx="8229600" cy="4209331"/>
          </a:xfrm>
        </p:spPr>
        <p:txBody>
          <a:bodyPr/>
          <a:lstStyle/>
          <a:p>
            <a:r>
              <a:rPr lang="en-AU" dirty="0"/>
              <a:t>Internationally recognised, gold standard, national benchmarking instrument for LGBTQ workplace inclusion in Australia</a:t>
            </a:r>
          </a:p>
          <a:p>
            <a:r>
              <a:rPr lang="en-AU" dirty="0"/>
              <a:t>Evidence based instrument that assesses each submission against a comprehensive rubric enabling the determination of current and leading practice annually</a:t>
            </a:r>
          </a:p>
          <a:p>
            <a:r>
              <a:rPr lang="en-AU" dirty="0"/>
              <a:t>Tool by which Diversity and HR professionals can measure progress on internal initiatives validated by external, independent and confidential assessment</a:t>
            </a:r>
          </a:p>
          <a:p>
            <a:r>
              <a:rPr lang="en-AU" dirty="0"/>
              <a:t>Tool by which Diversity and HR professionals can benchmark work against industry, sector and other employers within the same tier</a:t>
            </a:r>
          </a:p>
          <a:p>
            <a:r>
              <a:rPr lang="en-AU" dirty="0"/>
              <a:t>Holistic approach to LGBTQ when utilising optional AWEI employee survey</a:t>
            </a:r>
          </a:p>
          <a:p>
            <a:r>
              <a:rPr lang="en-AU" dirty="0"/>
              <a:t>Valuable input into strategy and planning</a:t>
            </a:r>
          </a:p>
          <a:p>
            <a:r>
              <a:rPr lang="en-AU" dirty="0"/>
              <a:t>Developed and assessed by Australia’s not-for-profit employer support program for LGBTQ inclusion</a:t>
            </a:r>
          </a:p>
          <a:p>
            <a:endParaRPr lang="en-AU" dirty="0"/>
          </a:p>
          <a:p>
            <a:endParaRPr lang="en-AU" dirty="0"/>
          </a:p>
        </p:txBody>
      </p:sp>
    </p:spTree>
    <p:extLst>
      <p:ext uri="{BB962C8B-B14F-4D97-AF65-F5344CB8AC3E}">
        <p14:creationId xmlns:p14="http://schemas.microsoft.com/office/powerpoint/2010/main" val="2981398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41" y="0"/>
            <a:ext cx="12220378" cy="6876000"/>
          </a:xfrm>
          <a:prstGeom prst="rect">
            <a:avLst/>
          </a:prstGeom>
        </p:spPr>
      </p:pic>
      <p:sp>
        <p:nvSpPr>
          <p:cNvPr id="3" name="TextBox 2"/>
          <p:cNvSpPr txBox="1"/>
          <p:nvPr/>
        </p:nvSpPr>
        <p:spPr>
          <a:xfrm>
            <a:off x="7104112" y="3284984"/>
            <a:ext cx="4680520" cy="584775"/>
          </a:xfrm>
          <a:prstGeom prst="rect">
            <a:avLst/>
          </a:prstGeom>
          <a:noFill/>
        </p:spPr>
        <p:txBody>
          <a:bodyPr wrap="square" rtlCol="0">
            <a:spAutoFit/>
          </a:bodyPr>
          <a:lstStyle/>
          <a:p>
            <a:pPr lvl="0" algn="r"/>
            <a:r>
              <a:rPr lang="en-AU" sz="3200" cap="small" dirty="0">
                <a:solidFill>
                  <a:prstClr val="white"/>
                </a:solidFill>
              </a:rPr>
              <a:t>Sector Benchmarks</a:t>
            </a:r>
          </a:p>
        </p:txBody>
      </p:sp>
    </p:spTree>
    <p:extLst>
      <p:ext uri="{BB962C8B-B14F-4D97-AF65-F5344CB8AC3E}">
        <p14:creationId xmlns:p14="http://schemas.microsoft.com/office/powerpoint/2010/main" val="2035082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Public Sector</a:t>
            </a:r>
            <a:endParaRPr lang="en-AU" b="1" dirty="0">
              <a:solidFill>
                <a:srgbClr val="FF0000"/>
              </a:solidFill>
            </a:endParaRPr>
          </a:p>
        </p:txBody>
      </p:sp>
      <p:grpSp>
        <p:nvGrpSpPr>
          <p:cNvPr id="7" name="Group 6">
            <a:extLst>
              <a:ext uri="{FF2B5EF4-FFF2-40B4-BE49-F238E27FC236}">
                <a16:creationId xmlns:a16="http://schemas.microsoft.com/office/drawing/2014/main" id="{F69F4678-EFF4-4C00-950A-3F97CFBF06D2}"/>
              </a:ext>
            </a:extLst>
          </p:cNvPr>
          <p:cNvGrpSpPr/>
          <p:nvPr/>
        </p:nvGrpSpPr>
        <p:grpSpPr>
          <a:xfrm>
            <a:off x="576000" y="1440000"/>
            <a:ext cx="2135624" cy="1365830"/>
            <a:chOff x="568548" y="1556792"/>
            <a:chExt cx="2061003" cy="1365830"/>
          </a:xfrm>
        </p:grpSpPr>
        <p:pic>
          <p:nvPicPr>
            <p:cNvPr id="8" name="Picture 7">
              <a:extLst>
                <a:ext uri="{FF2B5EF4-FFF2-40B4-BE49-F238E27FC236}">
                  <a16:creationId xmlns:a16="http://schemas.microsoft.com/office/drawing/2014/main" id="{A0EABAB2-452F-433B-8CEA-952A8DB7C6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77A507C8-E771-402C-929D-88C1D0652B55}"/>
                </a:ext>
              </a:extLst>
            </p:cNvPr>
            <p:cNvSpPr txBox="1"/>
            <p:nvPr/>
          </p:nvSpPr>
          <p:spPr>
            <a:xfrm>
              <a:off x="568548" y="2060848"/>
              <a:ext cx="2061003" cy="861774"/>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US" sz="1000" b="1" dirty="0"/>
                <a:t>Brisbane City Council</a:t>
              </a:r>
            </a:p>
            <a:p>
              <a:pPr marL="171450" lvl="0" indent="-171450">
                <a:buFont typeface="Arial" panose="020B0604020202020204" pitchFamily="34" charset="0"/>
                <a:buChar char="•"/>
              </a:pPr>
              <a:r>
                <a:rPr lang="en-US" sz="1000" b="1" dirty="0"/>
                <a:t>Dept. of Agriculture</a:t>
              </a:r>
            </a:p>
            <a:p>
              <a:pPr marL="171450" lvl="0" indent="-171450">
                <a:buFont typeface="Arial" panose="020B0604020202020204" pitchFamily="34" charset="0"/>
                <a:buChar char="•"/>
              </a:pPr>
              <a:r>
                <a:rPr lang="en-US" sz="1000" b="1" dirty="0"/>
                <a:t>Queensland Dept of Education</a:t>
              </a:r>
            </a:p>
            <a:p>
              <a:pPr lvl="0"/>
              <a:endParaRPr lang="en-AU" sz="1000" b="1" dirty="0"/>
            </a:p>
          </p:txBody>
        </p:sp>
      </p:grpSp>
      <p:pic>
        <p:nvPicPr>
          <p:cNvPr id="3" name="Picture 2">
            <a:extLst>
              <a:ext uri="{FF2B5EF4-FFF2-40B4-BE49-F238E27FC236}">
                <a16:creationId xmlns:a16="http://schemas.microsoft.com/office/drawing/2014/main" id="{72C8D99D-36BD-4ED1-AD3B-2FCD3C829C43}"/>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3925406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Private Sector </a:t>
            </a:r>
          </a:p>
        </p:txBody>
      </p:sp>
      <p:grpSp>
        <p:nvGrpSpPr>
          <p:cNvPr id="7" name="Group 6">
            <a:extLst>
              <a:ext uri="{FF2B5EF4-FFF2-40B4-BE49-F238E27FC236}">
                <a16:creationId xmlns:a16="http://schemas.microsoft.com/office/drawing/2014/main" id="{591D53B9-6C7A-473B-8739-427D68344A87}"/>
              </a:ext>
            </a:extLst>
          </p:cNvPr>
          <p:cNvGrpSpPr/>
          <p:nvPr/>
        </p:nvGrpSpPr>
        <p:grpSpPr>
          <a:xfrm>
            <a:off x="576000" y="1440000"/>
            <a:ext cx="2135624" cy="1827495"/>
            <a:chOff x="568548" y="1556792"/>
            <a:chExt cx="2061003" cy="1827495"/>
          </a:xfrm>
        </p:grpSpPr>
        <p:pic>
          <p:nvPicPr>
            <p:cNvPr id="8" name="Picture 7">
              <a:extLst>
                <a:ext uri="{FF2B5EF4-FFF2-40B4-BE49-F238E27FC236}">
                  <a16:creationId xmlns:a16="http://schemas.microsoft.com/office/drawing/2014/main" id="{646974F0-BE5B-4706-BAE1-A355844FD6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241C0975-BA26-4933-91B3-70BA5B8507EE}"/>
                </a:ext>
              </a:extLst>
            </p:cNvPr>
            <p:cNvSpPr txBox="1"/>
            <p:nvPr/>
          </p:nvSpPr>
          <p:spPr>
            <a:xfrm>
              <a:off x="568548" y="2060848"/>
              <a:ext cx="2061003" cy="1323439"/>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Capgemini</a:t>
              </a:r>
            </a:p>
            <a:p>
              <a:pPr marL="171450" lvl="0" indent="-171450">
                <a:buFont typeface="Arial" panose="020B0604020202020204" pitchFamily="34" charset="0"/>
                <a:buChar char="•"/>
              </a:pPr>
              <a:r>
                <a:rPr lang="en-AU" sz="1000" b="1" dirty="0"/>
                <a:t>Clayton Utz</a:t>
              </a:r>
            </a:p>
            <a:p>
              <a:pPr marL="171450" lvl="0" indent="-171450">
                <a:buFont typeface="Arial" panose="020B0604020202020204" pitchFamily="34" charset="0"/>
                <a:buChar char="•"/>
              </a:pPr>
              <a:r>
                <a:rPr lang="en-AU" sz="1000" b="1" dirty="0"/>
                <a:t>IBM</a:t>
              </a:r>
            </a:p>
            <a:p>
              <a:pPr marL="171450" lvl="0" indent="-171450">
                <a:buFont typeface="Arial" panose="020B0604020202020204" pitchFamily="34" charset="0"/>
                <a:buChar char="•"/>
              </a:pPr>
              <a:r>
                <a:rPr lang="en-AU" sz="1000" b="1" dirty="0"/>
                <a:t>QBE Insurance </a:t>
              </a:r>
            </a:p>
            <a:p>
              <a:pPr lvl="0"/>
              <a:endParaRPr lang="en-AU" sz="1000" b="1" dirty="0"/>
            </a:p>
            <a:p>
              <a:pPr lvl="0"/>
              <a:r>
                <a:rPr lang="en-AU" sz="1000" b="1" dirty="0"/>
                <a:t>*Two organisations achieved the same score.*</a:t>
              </a:r>
            </a:p>
          </p:txBody>
        </p:sp>
      </p:grpSp>
      <p:pic>
        <p:nvPicPr>
          <p:cNvPr id="3" name="Picture 2">
            <a:extLst>
              <a:ext uri="{FF2B5EF4-FFF2-40B4-BE49-F238E27FC236}">
                <a16:creationId xmlns:a16="http://schemas.microsoft.com/office/drawing/2014/main" id="{EB8A31CA-72DB-47BB-82A3-5EB5EFC647CB}"/>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1804536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Federal Government</a:t>
            </a:r>
          </a:p>
        </p:txBody>
      </p:sp>
      <p:grpSp>
        <p:nvGrpSpPr>
          <p:cNvPr id="5" name="Group 4">
            <a:extLst>
              <a:ext uri="{FF2B5EF4-FFF2-40B4-BE49-F238E27FC236}">
                <a16:creationId xmlns:a16="http://schemas.microsoft.com/office/drawing/2014/main" id="{A21F5E9F-03B3-4200-A9A1-A36FC56D169F}"/>
              </a:ext>
            </a:extLst>
          </p:cNvPr>
          <p:cNvGrpSpPr/>
          <p:nvPr/>
        </p:nvGrpSpPr>
        <p:grpSpPr>
          <a:xfrm>
            <a:off x="576000" y="1440000"/>
            <a:ext cx="2135624" cy="1211942"/>
            <a:chOff x="568548" y="1556792"/>
            <a:chExt cx="2061003" cy="1211942"/>
          </a:xfrm>
        </p:grpSpPr>
        <p:pic>
          <p:nvPicPr>
            <p:cNvPr id="8" name="Picture 7">
              <a:extLst>
                <a:ext uri="{FF2B5EF4-FFF2-40B4-BE49-F238E27FC236}">
                  <a16:creationId xmlns:a16="http://schemas.microsoft.com/office/drawing/2014/main" id="{946737DE-5D62-4830-BA37-6D777F7009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263F9137-83EA-4B2C-BFD3-A29BFD0287B9}"/>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CSIRO</a:t>
              </a:r>
            </a:p>
            <a:p>
              <a:pPr marL="171450" lvl="0" indent="-171450">
                <a:buFont typeface="Arial" panose="020B0604020202020204" pitchFamily="34" charset="0"/>
                <a:buChar char="•"/>
              </a:pPr>
              <a:r>
                <a:rPr lang="en-AU" sz="1000" b="1" dirty="0"/>
                <a:t>Dept. of Agriculture</a:t>
              </a:r>
            </a:p>
            <a:p>
              <a:pPr marL="171450" lvl="0" indent="-171450">
                <a:buFont typeface="Arial" panose="020B0604020202020204" pitchFamily="34" charset="0"/>
                <a:buChar char="•"/>
              </a:pPr>
              <a:r>
                <a:rPr lang="en-AU" sz="1000" b="1" dirty="0"/>
                <a:t>SBS</a:t>
              </a:r>
            </a:p>
          </p:txBody>
        </p:sp>
      </p:grpSp>
      <p:pic>
        <p:nvPicPr>
          <p:cNvPr id="3" name="Picture 2">
            <a:extLst>
              <a:ext uri="{FF2B5EF4-FFF2-40B4-BE49-F238E27FC236}">
                <a16:creationId xmlns:a16="http://schemas.microsoft.com/office/drawing/2014/main" id="{4351DBDC-F768-4443-9C6C-A777BAE5F814}"/>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3482595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State &amp; Local Government</a:t>
            </a:r>
          </a:p>
        </p:txBody>
      </p:sp>
      <p:grpSp>
        <p:nvGrpSpPr>
          <p:cNvPr id="5" name="Group 4">
            <a:extLst>
              <a:ext uri="{FF2B5EF4-FFF2-40B4-BE49-F238E27FC236}">
                <a16:creationId xmlns:a16="http://schemas.microsoft.com/office/drawing/2014/main" id="{5F768F50-B0A0-4D76-9D2E-FF5D11C4DC94}"/>
              </a:ext>
            </a:extLst>
          </p:cNvPr>
          <p:cNvGrpSpPr/>
          <p:nvPr/>
        </p:nvGrpSpPr>
        <p:grpSpPr>
          <a:xfrm>
            <a:off x="576000" y="1440000"/>
            <a:ext cx="2135624" cy="1211942"/>
            <a:chOff x="568548" y="1556792"/>
            <a:chExt cx="2061003" cy="1211942"/>
          </a:xfrm>
        </p:grpSpPr>
        <p:pic>
          <p:nvPicPr>
            <p:cNvPr id="8" name="Picture 7">
              <a:extLst>
                <a:ext uri="{FF2B5EF4-FFF2-40B4-BE49-F238E27FC236}">
                  <a16:creationId xmlns:a16="http://schemas.microsoft.com/office/drawing/2014/main" id="{B06CB244-8204-4ABA-843C-0BC860B7D0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E65A5BBE-4BF3-4E59-9300-E793C8929043}"/>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Brisbane City Council</a:t>
              </a:r>
            </a:p>
            <a:p>
              <a:pPr marL="171450" lvl="0" indent="-171450">
                <a:buFont typeface="Arial" panose="020B0604020202020204" pitchFamily="34" charset="0"/>
                <a:buChar char="•"/>
              </a:pPr>
              <a:r>
                <a:rPr lang="en-AU" sz="1000" b="1" dirty="0"/>
                <a:t>NSW Police Force</a:t>
              </a:r>
            </a:p>
            <a:p>
              <a:pPr marL="171450" lvl="0" indent="-171450">
                <a:buFont typeface="Arial" panose="020B0604020202020204" pitchFamily="34" charset="0"/>
                <a:buChar char="•"/>
              </a:pPr>
              <a:r>
                <a:rPr lang="en-AU" sz="1000" b="1" dirty="0"/>
                <a:t>Queensland Dept. of Education</a:t>
              </a:r>
            </a:p>
          </p:txBody>
        </p:sp>
      </p:grpSp>
      <p:pic>
        <p:nvPicPr>
          <p:cNvPr id="4" name="Picture 3">
            <a:extLst>
              <a:ext uri="{FF2B5EF4-FFF2-40B4-BE49-F238E27FC236}">
                <a16:creationId xmlns:a16="http://schemas.microsoft.com/office/drawing/2014/main" id="{4BA0F550-8BEA-422E-B7FB-3110F9E48771}"/>
              </a:ext>
            </a:extLst>
          </p:cNvPr>
          <p:cNvPicPr>
            <a:picLocks noChangeAspect="1"/>
          </p:cNvPicPr>
          <p:nvPr/>
        </p:nvPicPr>
        <p:blipFill>
          <a:blip r:embed="rId3"/>
          <a:stretch>
            <a:fillRect/>
          </a:stretch>
        </p:blipFill>
        <p:spPr>
          <a:xfrm>
            <a:off x="3240000" y="1296000"/>
            <a:ext cx="6052830" cy="5400000"/>
          </a:xfrm>
          <a:prstGeom prst="rect">
            <a:avLst/>
          </a:prstGeom>
        </p:spPr>
      </p:pic>
    </p:spTree>
    <p:extLst>
      <p:ext uri="{BB962C8B-B14F-4D97-AF65-F5344CB8AC3E}">
        <p14:creationId xmlns:p14="http://schemas.microsoft.com/office/powerpoint/2010/main" val="1508654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State Government</a:t>
            </a:r>
          </a:p>
        </p:txBody>
      </p:sp>
      <p:grpSp>
        <p:nvGrpSpPr>
          <p:cNvPr id="7" name="Group 6">
            <a:extLst>
              <a:ext uri="{FF2B5EF4-FFF2-40B4-BE49-F238E27FC236}">
                <a16:creationId xmlns:a16="http://schemas.microsoft.com/office/drawing/2014/main" id="{0AB3B836-4F11-4CB5-B5BF-9E847B3F278B}"/>
              </a:ext>
            </a:extLst>
          </p:cNvPr>
          <p:cNvGrpSpPr/>
          <p:nvPr/>
        </p:nvGrpSpPr>
        <p:grpSpPr>
          <a:xfrm>
            <a:off x="576000" y="1440000"/>
            <a:ext cx="2135624" cy="1827495"/>
            <a:chOff x="568548" y="1556792"/>
            <a:chExt cx="2061003" cy="1827495"/>
          </a:xfrm>
        </p:grpSpPr>
        <p:pic>
          <p:nvPicPr>
            <p:cNvPr id="8" name="Picture 7">
              <a:extLst>
                <a:ext uri="{FF2B5EF4-FFF2-40B4-BE49-F238E27FC236}">
                  <a16:creationId xmlns:a16="http://schemas.microsoft.com/office/drawing/2014/main" id="{C19A246D-67B7-420D-BD4F-2558D20C1C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9B153B8E-5C6C-4BBC-82AB-1EE69B2FEB67}"/>
                </a:ext>
              </a:extLst>
            </p:cNvPr>
            <p:cNvSpPr txBox="1"/>
            <p:nvPr/>
          </p:nvSpPr>
          <p:spPr>
            <a:xfrm>
              <a:off x="568548" y="2060848"/>
              <a:ext cx="2061003" cy="1323439"/>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Dept. of Education and Training</a:t>
              </a:r>
            </a:p>
            <a:p>
              <a:pPr marL="171450" lvl="0" indent="-171450">
                <a:buFont typeface="Arial" panose="020B0604020202020204" pitchFamily="34" charset="0"/>
                <a:buChar char="•"/>
              </a:pPr>
              <a:r>
                <a:rPr lang="en-AU" sz="1000" b="1" dirty="0"/>
                <a:t>Dept of Health &amp; Human Services</a:t>
              </a:r>
            </a:p>
            <a:p>
              <a:pPr marL="171450" lvl="0" indent="-171450">
                <a:buFont typeface="Arial" panose="020B0604020202020204" pitchFamily="34" charset="0"/>
                <a:buChar char="•"/>
              </a:pPr>
              <a:r>
                <a:rPr lang="en-AU" sz="1000" b="1" dirty="0"/>
                <a:t>NSW Police Force</a:t>
              </a:r>
            </a:p>
            <a:p>
              <a:pPr marL="171450" lvl="0" indent="-171450">
                <a:buFont typeface="Arial" panose="020B0604020202020204" pitchFamily="34" charset="0"/>
                <a:buChar char="•"/>
              </a:pPr>
              <a:r>
                <a:rPr lang="en-AU" sz="1000" b="1" dirty="0"/>
                <a:t>Queensland Dept. of Education</a:t>
              </a:r>
            </a:p>
            <a:p>
              <a:pPr marL="171450" lvl="0" indent="-171450">
                <a:buFont typeface="Arial" panose="020B0604020202020204" pitchFamily="34" charset="0"/>
                <a:buChar char="•"/>
              </a:pPr>
              <a:endParaRPr lang="en-AU" sz="1000" b="1" dirty="0"/>
            </a:p>
            <a:p>
              <a:pPr lvl="0"/>
              <a:r>
                <a:rPr lang="en-AU" sz="1000" b="1" dirty="0"/>
                <a:t>*Two organisations achieved the same score.*</a:t>
              </a:r>
            </a:p>
          </p:txBody>
        </p:sp>
      </p:grpSp>
      <p:pic>
        <p:nvPicPr>
          <p:cNvPr id="4" name="Picture 3">
            <a:extLst>
              <a:ext uri="{FF2B5EF4-FFF2-40B4-BE49-F238E27FC236}">
                <a16:creationId xmlns:a16="http://schemas.microsoft.com/office/drawing/2014/main" id="{A57D886B-656E-4174-8883-B6EC734E4F18}"/>
              </a:ext>
            </a:extLst>
          </p:cNvPr>
          <p:cNvPicPr>
            <a:picLocks noChangeAspect="1"/>
          </p:cNvPicPr>
          <p:nvPr/>
        </p:nvPicPr>
        <p:blipFill>
          <a:blip r:embed="rId4"/>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4194451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Higher Education</a:t>
            </a:r>
          </a:p>
        </p:txBody>
      </p:sp>
      <p:grpSp>
        <p:nvGrpSpPr>
          <p:cNvPr id="5" name="Group 4">
            <a:extLst>
              <a:ext uri="{FF2B5EF4-FFF2-40B4-BE49-F238E27FC236}">
                <a16:creationId xmlns:a16="http://schemas.microsoft.com/office/drawing/2014/main" id="{B08DF0E6-0C46-4946-B7F0-79444C9C5DC1}"/>
              </a:ext>
            </a:extLst>
          </p:cNvPr>
          <p:cNvGrpSpPr/>
          <p:nvPr/>
        </p:nvGrpSpPr>
        <p:grpSpPr>
          <a:xfrm>
            <a:off x="576000" y="1440000"/>
            <a:ext cx="2135624" cy="1211942"/>
            <a:chOff x="568548" y="1556792"/>
            <a:chExt cx="2061003" cy="1211942"/>
          </a:xfrm>
        </p:grpSpPr>
        <p:pic>
          <p:nvPicPr>
            <p:cNvPr id="8" name="Picture 7">
              <a:extLst>
                <a:ext uri="{FF2B5EF4-FFF2-40B4-BE49-F238E27FC236}">
                  <a16:creationId xmlns:a16="http://schemas.microsoft.com/office/drawing/2014/main" id="{631F7DE5-2AAD-46C2-A1ED-3D0778A3F9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AA650967-F561-4FE3-942C-222A1C32B402}"/>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Deakin University</a:t>
              </a:r>
            </a:p>
            <a:p>
              <a:pPr marL="171450" lvl="0" indent="-171450">
                <a:buFont typeface="Arial" panose="020B0604020202020204" pitchFamily="34" charset="0"/>
                <a:buChar char="•"/>
              </a:pPr>
              <a:r>
                <a:rPr lang="en-AU" sz="1000" b="1" dirty="0"/>
                <a:t>RMIT University</a:t>
              </a:r>
            </a:p>
            <a:p>
              <a:pPr marL="171450" lvl="0" indent="-171450">
                <a:buFont typeface="Arial" panose="020B0604020202020204" pitchFamily="34" charset="0"/>
                <a:buChar char="•"/>
              </a:pPr>
              <a:r>
                <a:rPr lang="en-AU" sz="1000" b="1" dirty="0"/>
                <a:t>University of New South Wales</a:t>
              </a:r>
            </a:p>
          </p:txBody>
        </p:sp>
      </p:grpSp>
      <p:pic>
        <p:nvPicPr>
          <p:cNvPr id="4" name="Picture 3">
            <a:extLst>
              <a:ext uri="{FF2B5EF4-FFF2-40B4-BE49-F238E27FC236}">
                <a16:creationId xmlns:a16="http://schemas.microsoft.com/office/drawing/2014/main" id="{4B3BCB91-713E-4383-8C1F-267FA3AF9ADC}"/>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1518631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Not-for-Profit / Charities</a:t>
            </a:r>
          </a:p>
        </p:txBody>
      </p:sp>
      <p:grpSp>
        <p:nvGrpSpPr>
          <p:cNvPr id="7" name="Group 6">
            <a:extLst>
              <a:ext uri="{FF2B5EF4-FFF2-40B4-BE49-F238E27FC236}">
                <a16:creationId xmlns:a16="http://schemas.microsoft.com/office/drawing/2014/main" id="{0440AF4E-D7DA-407C-8D1F-E6311E22E4FA}"/>
              </a:ext>
            </a:extLst>
          </p:cNvPr>
          <p:cNvGrpSpPr/>
          <p:nvPr/>
        </p:nvGrpSpPr>
        <p:grpSpPr>
          <a:xfrm>
            <a:off x="576000" y="1440000"/>
            <a:ext cx="2135624" cy="1058054"/>
            <a:chOff x="568548" y="1556792"/>
            <a:chExt cx="2061003" cy="1058054"/>
          </a:xfrm>
        </p:grpSpPr>
        <p:pic>
          <p:nvPicPr>
            <p:cNvPr id="8" name="Picture 7">
              <a:extLst>
                <a:ext uri="{FF2B5EF4-FFF2-40B4-BE49-F238E27FC236}">
                  <a16:creationId xmlns:a16="http://schemas.microsoft.com/office/drawing/2014/main" id="{EF2FCDE4-0CBE-48AD-8126-9DD5F5BC6B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4085369B-2085-43CC-9B3C-5D16A924363D}"/>
                </a:ext>
              </a:extLst>
            </p:cNvPr>
            <p:cNvSpPr txBox="1"/>
            <p:nvPr/>
          </p:nvSpPr>
          <p:spPr>
            <a:xfrm>
              <a:off x="568548" y="2060848"/>
              <a:ext cx="2061003" cy="553998"/>
            </a:xfrm>
            <a:prstGeom prst="rect">
              <a:avLst/>
            </a:prstGeom>
            <a:noFill/>
          </p:spPr>
          <p:txBody>
            <a:bodyPr wrap="square" rtlCol="0">
              <a:spAutoFit/>
            </a:bodyPr>
            <a:lstStyle/>
            <a:p>
              <a:pPr lvl="0"/>
              <a:r>
                <a:rPr lang="en-AU" sz="1000" b="1" dirty="0"/>
                <a:t>TOP 2: (alphabetical)</a:t>
              </a:r>
            </a:p>
            <a:p>
              <a:pPr marL="171450" lvl="0" indent="-171450">
                <a:buFont typeface="Arial" panose="020B0604020202020204" pitchFamily="34" charset="0"/>
                <a:buChar char="•"/>
              </a:pPr>
              <a:r>
                <a:rPr lang="en-AU" sz="1000" b="1" dirty="0"/>
                <a:t>Settlement Services International</a:t>
              </a:r>
            </a:p>
            <a:p>
              <a:pPr marL="171450" lvl="0" indent="-171450">
                <a:buFont typeface="Arial" panose="020B0604020202020204" pitchFamily="34" charset="0"/>
                <a:buChar char="•"/>
              </a:pPr>
              <a:r>
                <a:rPr lang="en-AU" sz="1000" b="1" dirty="0"/>
                <a:t>Uniting</a:t>
              </a:r>
            </a:p>
          </p:txBody>
        </p:sp>
      </p:grpSp>
      <p:pic>
        <p:nvPicPr>
          <p:cNvPr id="4" name="Picture 3">
            <a:extLst>
              <a:ext uri="{FF2B5EF4-FFF2-40B4-BE49-F238E27FC236}">
                <a16:creationId xmlns:a16="http://schemas.microsoft.com/office/drawing/2014/main" id="{4C39E93F-AB55-4EA7-A24A-3287DDDF298B}"/>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3103936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41" y="0"/>
            <a:ext cx="12220378" cy="6876000"/>
          </a:xfrm>
          <a:prstGeom prst="rect">
            <a:avLst/>
          </a:prstGeom>
        </p:spPr>
      </p:pic>
      <p:sp>
        <p:nvSpPr>
          <p:cNvPr id="3" name="TextBox 2"/>
          <p:cNvSpPr txBox="1"/>
          <p:nvPr/>
        </p:nvSpPr>
        <p:spPr>
          <a:xfrm>
            <a:off x="7104112" y="3284984"/>
            <a:ext cx="4680520" cy="584775"/>
          </a:xfrm>
          <a:prstGeom prst="rect">
            <a:avLst/>
          </a:prstGeom>
          <a:noFill/>
        </p:spPr>
        <p:txBody>
          <a:bodyPr wrap="square" rtlCol="0">
            <a:spAutoFit/>
          </a:bodyPr>
          <a:lstStyle/>
          <a:p>
            <a:pPr lvl="0" algn="r"/>
            <a:r>
              <a:rPr lang="en-AU" sz="3200" cap="small" dirty="0">
                <a:solidFill>
                  <a:prstClr val="white"/>
                </a:solidFill>
              </a:rPr>
              <a:t>Industry Benchmarking</a:t>
            </a:r>
          </a:p>
        </p:txBody>
      </p:sp>
    </p:spTree>
    <p:extLst>
      <p:ext uri="{BB962C8B-B14F-4D97-AF65-F5344CB8AC3E}">
        <p14:creationId xmlns:p14="http://schemas.microsoft.com/office/powerpoint/2010/main" val="597392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ASX Top 50</a:t>
            </a:r>
          </a:p>
        </p:txBody>
      </p:sp>
      <p:grpSp>
        <p:nvGrpSpPr>
          <p:cNvPr id="5" name="Group 4">
            <a:extLst>
              <a:ext uri="{FF2B5EF4-FFF2-40B4-BE49-F238E27FC236}">
                <a16:creationId xmlns:a16="http://schemas.microsoft.com/office/drawing/2014/main" id="{16A83F7F-C314-4F45-91A3-DF52D221DB53}"/>
              </a:ext>
            </a:extLst>
          </p:cNvPr>
          <p:cNvGrpSpPr/>
          <p:nvPr/>
        </p:nvGrpSpPr>
        <p:grpSpPr>
          <a:xfrm>
            <a:off x="576000" y="1440000"/>
            <a:ext cx="2135624" cy="1211942"/>
            <a:chOff x="568548" y="1556792"/>
            <a:chExt cx="2061003" cy="1211942"/>
          </a:xfrm>
        </p:grpSpPr>
        <p:pic>
          <p:nvPicPr>
            <p:cNvPr id="6" name="Picture 5">
              <a:extLst>
                <a:ext uri="{FF2B5EF4-FFF2-40B4-BE49-F238E27FC236}">
                  <a16:creationId xmlns:a16="http://schemas.microsoft.com/office/drawing/2014/main" id="{0CAAC087-D598-4FA1-A8C8-68A7CBC88E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1E72B663-5E67-4A05-8212-742427316A8D}"/>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NAB</a:t>
              </a:r>
            </a:p>
            <a:p>
              <a:pPr marL="171450" lvl="0" indent="-171450">
                <a:buFont typeface="Arial" panose="020B0604020202020204" pitchFamily="34" charset="0"/>
                <a:buChar char="•"/>
              </a:pPr>
              <a:r>
                <a:rPr lang="en-AU" sz="1000" b="1" dirty="0"/>
                <a:t>QBE Insurance</a:t>
              </a:r>
            </a:p>
            <a:p>
              <a:pPr marL="171450" lvl="0" indent="-171450">
                <a:buFont typeface="Arial" panose="020B0604020202020204" pitchFamily="34" charset="0"/>
                <a:buChar char="•"/>
              </a:pPr>
              <a:r>
                <a:rPr lang="en-AU" sz="1000" b="1" dirty="0"/>
                <a:t>Woolworths</a:t>
              </a:r>
            </a:p>
          </p:txBody>
        </p:sp>
      </p:grpSp>
      <p:pic>
        <p:nvPicPr>
          <p:cNvPr id="3" name="Picture 2">
            <a:extLst>
              <a:ext uri="{FF2B5EF4-FFF2-40B4-BE49-F238E27FC236}">
                <a16:creationId xmlns:a16="http://schemas.microsoft.com/office/drawing/2014/main" id="{0221C713-E256-4B04-91C3-55936EC690D7}"/>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4247752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Academically assessed &amp; validated</a:t>
            </a:r>
          </a:p>
        </p:txBody>
      </p:sp>
      <p:sp>
        <p:nvSpPr>
          <p:cNvPr id="4" name="TextBox 3"/>
          <p:cNvSpPr txBox="1"/>
          <p:nvPr/>
        </p:nvSpPr>
        <p:spPr>
          <a:xfrm>
            <a:off x="4655840" y="1724180"/>
            <a:ext cx="4892618" cy="1992853"/>
          </a:xfrm>
          <a:prstGeom prst="rect">
            <a:avLst/>
          </a:prstGeom>
          <a:noFill/>
        </p:spPr>
        <p:txBody>
          <a:bodyPr wrap="square" rtlCol="0">
            <a:spAutoFit/>
          </a:bodyPr>
          <a:lstStyle/>
          <a:p>
            <a:r>
              <a:rPr lang="en-US" sz="1100" i="1" dirty="0">
                <a:latin typeface="Times CE"/>
                <a:cs typeface="Times CE"/>
              </a:rPr>
              <a:t>”It has been my honour to assist with the validation of the scoring methodology used for the Australian Workplace Equality Index.  As an academic researcher, I am impressed by the depth, breadth and vigor of this index.  The questionnaire not only adopted quantitative measures to ensure objectivity, it also incorporated quality responses to verify and enhance its objectivity.  In addition, the markers have taken rigorous steps to ensure that the result is fair, equitable, transparent and objective”</a:t>
            </a:r>
            <a:br>
              <a:rPr lang="en-US" sz="1200" i="1" dirty="0">
                <a:latin typeface="Times CE"/>
                <a:cs typeface="Times CE"/>
              </a:rPr>
            </a:br>
            <a:br>
              <a:rPr lang="en-US" sz="1200" i="1" dirty="0">
                <a:latin typeface="Times CE"/>
                <a:cs typeface="Times CE"/>
              </a:rPr>
            </a:br>
            <a:r>
              <a:rPr lang="en-US" sz="1200" b="1" dirty="0">
                <a:latin typeface="Times CE"/>
                <a:cs typeface="Times CE"/>
              </a:rPr>
              <a:t>Dr. Raymond Trau</a:t>
            </a:r>
          </a:p>
          <a:p>
            <a:r>
              <a:rPr lang="en-US" sz="1050" b="1" dirty="0">
                <a:latin typeface="Times CE"/>
                <a:cs typeface="Times CE"/>
              </a:rPr>
              <a:t>Business/Management - RMIT</a:t>
            </a:r>
          </a:p>
          <a:p>
            <a:r>
              <a:rPr lang="en-US" sz="1050" i="1" dirty="0">
                <a:latin typeface="Times CE"/>
                <a:cs typeface="Times CE"/>
              </a:rPr>
              <a:t>Academic Advisor – Index Methodology</a:t>
            </a:r>
          </a:p>
        </p:txBody>
      </p:sp>
      <p:pic>
        <p:nvPicPr>
          <p:cNvPr id="5" name="Picture 8" descr="A61F3179.jpg"/>
          <p:cNvPicPr>
            <a:picLocks noChangeAspect="1" noChangeArrowheads="1"/>
          </p:cNvPicPr>
          <p:nvPr/>
        </p:nvPicPr>
        <p:blipFill>
          <a:blip r:embed="rId3"/>
          <a:srcRect/>
          <a:stretch>
            <a:fillRect/>
          </a:stretch>
        </p:blipFill>
        <p:spPr bwMode="auto">
          <a:xfrm>
            <a:off x="3215681" y="1844825"/>
            <a:ext cx="1111769" cy="1675087"/>
          </a:xfrm>
          <a:prstGeom prst="rect">
            <a:avLst/>
          </a:prstGeom>
          <a:noFill/>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4103" y="4221088"/>
            <a:ext cx="1214922" cy="1700808"/>
          </a:xfrm>
          <a:prstGeom prst="rect">
            <a:avLst/>
          </a:prstGeom>
        </p:spPr>
      </p:pic>
      <p:sp>
        <p:nvSpPr>
          <p:cNvPr id="6" name="TextBox 5"/>
          <p:cNvSpPr txBox="1"/>
          <p:nvPr/>
        </p:nvSpPr>
        <p:spPr>
          <a:xfrm>
            <a:off x="4655840" y="3917330"/>
            <a:ext cx="4892618" cy="2162130"/>
          </a:xfrm>
          <a:prstGeom prst="rect">
            <a:avLst/>
          </a:prstGeom>
          <a:noFill/>
        </p:spPr>
        <p:txBody>
          <a:bodyPr wrap="square" rtlCol="0">
            <a:spAutoFit/>
          </a:bodyPr>
          <a:lstStyle/>
          <a:p>
            <a:r>
              <a:rPr lang="en-US" sz="1100" i="1" dirty="0">
                <a:latin typeface="Times CE"/>
                <a:cs typeface="Times CE"/>
              </a:rPr>
              <a:t> </a:t>
            </a:r>
            <a:endParaRPr lang="en-AU" sz="1100" i="1" dirty="0">
              <a:latin typeface="Times CE"/>
              <a:cs typeface="Times CE"/>
            </a:endParaRPr>
          </a:p>
          <a:p>
            <a:r>
              <a:rPr lang="en-US" sz="1100" i="1" dirty="0">
                <a:latin typeface="Times CE"/>
                <a:cs typeface="Times CE"/>
              </a:rPr>
              <a:t>“I was fortunate enough to work with a highly dedicated group of people on this important project. As an academic researcher, I was tasked with applying rigorous quantitative analysis to test whether employee cognitive and </a:t>
            </a:r>
            <a:r>
              <a:rPr lang="en-US" sz="1100" i="1" dirty="0" err="1">
                <a:latin typeface="Times CE"/>
                <a:cs typeface="Times CE"/>
              </a:rPr>
              <a:t>behavioural</a:t>
            </a:r>
            <a:r>
              <a:rPr lang="en-US" sz="1100" i="1" dirty="0">
                <a:latin typeface="Times CE"/>
                <a:cs typeface="Times CE"/>
              </a:rPr>
              <a:t> factors, and their immediate work environment have a significant impact on their extent of contribution to organisations. With the broad range of organisations participating, I was able to </a:t>
            </a:r>
            <a:r>
              <a:rPr lang="en-US" sz="1100" i="1" dirty="0" err="1">
                <a:latin typeface="Times CE"/>
                <a:cs typeface="Times CE"/>
              </a:rPr>
              <a:t>analyse</a:t>
            </a:r>
            <a:r>
              <a:rPr lang="en-US" sz="1100" i="1" dirty="0">
                <a:latin typeface="Times CE"/>
                <a:cs typeface="Times CE"/>
              </a:rPr>
              <a:t> the data with a high level of confidence in our findings.”</a:t>
            </a:r>
            <a:endParaRPr lang="en-AU" sz="1100" i="1" dirty="0">
              <a:latin typeface="Times CE"/>
              <a:cs typeface="Times CE"/>
            </a:endParaRPr>
          </a:p>
          <a:p>
            <a:br>
              <a:rPr lang="en-US" sz="1200" b="1" i="1" dirty="0">
                <a:latin typeface="Times CE"/>
                <a:cs typeface="Times CE"/>
              </a:rPr>
            </a:br>
            <a:r>
              <a:rPr lang="en-US" sz="1200" b="1" dirty="0">
                <a:latin typeface="Times CE"/>
                <a:cs typeface="Times CE"/>
              </a:rPr>
              <a:t>Dr. Ilro Lee</a:t>
            </a:r>
            <a:br>
              <a:rPr lang="en-US" sz="1200" b="1" dirty="0">
                <a:latin typeface="Times CE"/>
                <a:cs typeface="Times CE"/>
              </a:rPr>
            </a:br>
            <a:r>
              <a:rPr lang="en-US" sz="1050" b="1" dirty="0">
                <a:latin typeface="Times CE"/>
                <a:cs typeface="Times CE"/>
              </a:rPr>
              <a:t>Post Doctoral Research Fellow – AGSM, UNSW Business School</a:t>
            </a:r>
            <a:endParaRPr lang="en-US" sz="1200" b="1" dirty="0">
              <a:latin typeface="Times CE"/>
              <a:cs typeface="Times CE"/>
            </a:endParaRPr>
          </a:p>
          <a:p>
            <a:r>
              <a:rPr lang="en-US" sz="1050" i="1" dirty="0">
                <a:latin typeface="Times CE"/>
                <a:cs typeface="Times CE"/>
              </a:rPr>
              <a:t>Academic Advisor – Survey Findings</a:t>
            </a:r>
          </a:p>
        </p:txBody>
      </p:sp>
      <p:sp>
        <p:nvSpPr>
          <p:cNvPr id="7" name="TextBox 6"/>
          <p:cNvSpPr txBox="1"/>
          <p:nvPr/>
        </p:nvSpPr>
        <p:spPr>
          <a:xfrm>
            <a:off x="7104112" y="2564904"/>
            <a:ext cx="4536504" cy="1569660"/>
          </a:xfrm>
          <a:prstGeom prst="rect">
            <a:avLst/>
          </a:prstGeom>
          <a:noFill/>
        </p:spPr>
        <p:txBody>
          <a:bodyPr wrap="square" rtlCol="0">
            <a:spAutoFit/>
          </a:bodyPr>
          <a:lstStyle/>
          <a:p>
            <a:pPr algn="r"/>
            <a:br>
              <a:rPr lang="en-AU" sz="2400" dirty="0">
                <a:solidFill>
                  <a:schemeClr val="bg1"/>
                </a:solidFill>
              </a:rPr>
            </a:br>
            <a:r>
              <a:rPr lang="en-AU" sz="2400" dirty="0">
                <a:solidFill>
                  <a:schemeClr val="bg1"/>
                </a:solidFill>
              </a:rPr>
              <a:t>Benchmarking Data</a:t>
            </a:r>
            <a:br>
              <a:rPr lang="en-AU" sz="2400" dirty="0">
                <a:solidFill>
                  <a:schemeClr val="bg1"/>
                </a:solidFill>
              </a:rPr>
            </a:br>
            <a:r>
              <a:rPr lang="en-AU" sz="2400" dirty="0">
                <a:solidFill>
                  <a:schemeClr val="bg1"/>
                </a:solidFill>
              </a:rPr>
              <a:t>All Employers &amp; </a:t>
            </a:r>
            <a:br>
              <a:rPr lang="en-AU" sz="2400" dirty="0">
                <a:solidFill>
                  <a:schemeClr val="bg1"/>
                </a:solidFill>
              </a:rPr>
            </a:br>
            <a:r>
              <a:rPr lang="en-AU" sz="2400" dirty="0">
                <a:solidFill>
                  <a:schemeClr val="bg1"/>
                </a:solidFill>
              </a:rPr>
              <a:t>by number of employees</a:t>
            </a:r>
          </a:p>
        </p:txBody>
      </p:sp>
    </p:spTree>
    <p:extLst>
      <p:ext uri="{BB962C8B-B14F-4D97-AF65-F5344CB8AC3E}">
        <p14:creationId xmlns:p14="http://schemas.microsoft.com/office/powerpoint/2010/main" val="62028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Banking &amp; Finance</a:t>
            </a:r>
          </a:p>
        </p:txBody>
      </p:sp>
      <p:grpSp>
        <p:nvGrpSpPr>
          <p:cNvPr id="7" name="Group 6">
            <a:extLst>
              <a:ext uri="{FF2B5EF4-FFF2-40B4-BE49-F238E27FC236}">
                <a16:creationId xmlns:a16="http://schemas.microsoft.com/office/drawing/2014/main" id="{842541BB-7036-4943-BA8D-29C58A666AE5}"/>
              </a:ext>
            </a:extLst>
          </p:cNvPr>
          <p:cNvGrpSpPr/>
          <p:nvPr/>
        </p:nvGrpSpPr>
        <p:grpSpPr>
          <a:xfrm>
            <a:off x="576000" y="1440000"/>
            <a:ext cx="2135624" cy="1211942"/>
            <a:chOff x="568548" y="1556792"/>
            <a:chExt cx="2061003" cy="1211942"/>
          </a:xfrm>
        </p:grpSpPr>
        <p:pic>
          <p:nvPicPr>
            <p:cNvPr id="8" name="Picture 7">
              <a:extLst>
                <a:ext uri="{FF2B5EF4-FFF2-40B4-BE49-F238E27FC236}">
                  <a16:creationId xmlns:a16="http://schemas.microsoft.com/office/drawing/2014/main" id="{091C1248-25C3-4BEF-949F-F53C53A4F6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D20C27D9-4CEB-43DC-9578-61942BF33EF3}"/>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JP Morgan</a:t>
              </a:r>
            </a:p>
            <a:p>
              <a:pPr marL="171450" lvl="0" indent="-171450">
                <a:buFont typeface="Arial" panose="020B0604020202020204" pitchFamily="34" charset="0"/>
                <a:buChar char="•"/>
              </a:pPr>
              <a:r>
                <a:rPr lang="en-AU" sz="1000" b="1" dirty="0"/>
                <a:t>NAB</a:t>
              </a:r>
            </a:p>
            <a:p>
              <a:pPr marL="171450" lvl="0" indent="-171450">
                <a:buFont typeface="Arial" panose="020B0604020202020204" pitchFamily="34" charset="0"/>
                <a:buChar char="•"/>
              </a:pPr>
              <a:r>
                <a:rPr lang="en-AU" sz="1000" b="1" dirty="0"/>
                <a:t>QBE Insurance</a:t>
              </a:r>
            </a:p>
          </p:txBody>
        </p:sp>
      </p:grpSp>
      <p:pic>
        <p:nvPicPr>
          <p:cNvPr id="3" name="Picture 2">
            <a:extLst>
              <a:ext uri="{FF2B5EF4-FFF2-40B4-BE49-F238E27FC236}">
                <a16:creationId xmlns:a16="http://schemas.microsoft.com/office/drawing/2014/main" id="{E8FFB21A-4DE6-4E28-957E-25058C0EA5A1}"/>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3987035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Community Services</a:t>
            </a:r>
          </a:p>
        </p:txBody>
      </p:sp>
      <p:grpSp>
        <p:nvGrpSpPr>
          <p:cNvPr id="7" name="Group 6">
            <a:extLst>
              <a:ext uri="{FF2B5EF4-FFF2-40B4-BE49-F238E27FC236}">
                <a16:creationId xmlns:a16="http://schemas.microsoft.com/office/drawing/2014/main" id="{30CADC7F-1FFD-45AB-9F82-06C44C2F26EA}"/>
              </a:ext>
            </a:extLst>
          </p:cNvPr>
          <p:cNvGrpSpPr/>
          <p:nvPr/>
        </p:nvGrpSpPr>
        <p:grpSpPr>
          <a:xfrm>
            <a:off x="576000" y="1440000"/>
            <a:ext cx="2135624" cy="1365830"/>
            <a:chOff x="568548" y="1556792"/>
            <a:chExt cx="2061003" cy="1365830"/>
          </a:xfrm>
        </p:grpSpPr>
        <p:pic>
          <p:nvPicPr>
            <p:cNvPr id="8" name="Picture 7">
              <a:extLst>
                <a:ext uri="{FF2B5EF4-FFF2-40B4-BE49-F238E27FC236}">
                  <a16:creationId xmlns:a16="http://schemas.microsoft.com/office/drawing/2014/main" id="{29F5967E-26B2-4E5A-A335-2516A64F53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141ED72C-74B9-44E5-8AC8-C9F4C58B59AF}"/>
                </a:ext>
              </a:extLst>
            </p:cNvPr>
            <p:cNvSpPr txBox="1"/>
            <p:nvPr/>
          </p:nvSpPr>
          <p:spPr>
            <a:xfrm>
              <a:off x="568548" y="2060848"/>
              <a:ext cx="2061003" cy="861774"/>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Brisbane City Council</a:t>
              </a:r>
            </a:p>
            <a:p>
              <a:pPr marL="171450" lvl="0" indent="-171450">
                <a:buFont typeface="Arial" panose="020B0604020202020204" pitchFamily="34" charset="0"/>
                <a:buChar char="•"/>
              </a:pPr>
              <a:r>
                <a:rPr lang="en-AU" sz="1000" b="1" dirty="0"/>
                <a:t>Settlement Services International</a:t>
              </a:r>
            </a:p>
            <a:p>
              <a:pPr marL="171450" lvl="0" indent="-171450">
                <a:buFont typeface="Arial" panose="020B0604020202020204" pitchFamily="34" charset="0"/>
                <a:buChar char="•"/>
              </a:pPr>
              <a:r>
                <a:rPr lang="en-AU" sz="1000" b="1" dirty="0"/>
                <a:t>Victorian Dept. of Environment, Land, Water and Planning</a:t>
              </a:r>
            </a:p>
          </p:txBody>
        </p:sp>
      </p:grpSp>
      <p:pic>
        <p:nvPicPr>
          <p:cNvPr id="3" name="Picture 2">
            <a:extLst>
              <a:ext uri="{FF2B5EF4-FFF2-40B4-BE49-F238E27FC236}">
                <a16:creationId xmlns:a16="http://schemas.microsoft.com/office/drawing/2014/main" id="{507E80A0-81AC-415E-AFBA-7730954E06F3}"/>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1246990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Energy/Utilities</a:t>
            </a:r>
          </a:p>
        </p:txBody>
      </p:sp>
      <p:grpSp>
        <p:nvGrpSpPr>
          <p:cNvPr id="5" name="Group 4">
            <a:extLst>
              <a:ext uri="{FF2B5EF4-FFF2-40B4-BE49-F238E27FC236}">
                <a16:creationId xmlns:a16="http://schemas.microsoft.com/office/drawing/2014/main" id="{91D9F238-2577-4E4D-BB76-9609DACD44F0}"/>
              </a:ext>
            </a:extLst>
          </p:cNvPr>
          <p:cNvGrpSpPr/>
          <p:nvPr/>
        </p:nvGrpSpPr>
        <p:grpSpPr>
          <a:xfrm>
            <a:off x="576000" y="1440000"/>
            <a:ext cx="2135624" cy="1519719"/>
            <a:chOff x="568548" y="1556792"/>
            <a:chExt cx="2061003" cy="1519719"/>
          </a:xfrm>
        </p:grpSpPr>
        <p:pic>
          <p:nvPicPr>
            <p:cNvPr id="6" name="Picture 5">
              <a:extLst>
                <a:ext uri="{FF2B5EF4-FFF2-40B4-BE49-F238E27FC236}">
                  <a16:creationId xmlns:a16="http://schemas.microsoft.com/office/drawing/2014/main" id="{82447D59-8440-4B8D-B6E4-D4B75F22E7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3859A92B-887F-41F3-9982-CF60118950C1}"/>
                </a:ext>
              </a:extLst>
            </p:cNvPr>
            <p:cNvSpPr txBox="1"/>
            <p:nvPr/>
          </p:nvSpPr>
          <p:spPr>
            <a:xfrm>
              <a:off x="568548" y="2060848"/>
              <a:ext cx="2061003" cy="1015663"/>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AGL Energy</a:t>
              </a:r>
            </a:p>
            <a:p>
              <a:pPr marL="171450" lvl="0" indent="-171450">
                <a:buFont typeface="Arial" panose="020B0604020202020204" pitchFamily="34" charset="0"/>
                <a:buChar char="•"/>
              </a:pPr>
              <a:r>
                <a:rPr lang="en-AU" sz="1000" b="1" dirty="0"/>
                <a:t>Energy Australia</a:t>
              </a:r>
            </a:p>
            <a:p>
              <a:pPr marL="171450" lvl="0" indent="-171450">
                <a:buFont typeface="Arial" panose="020B0604020202020204" pitchFamily="34" charset="0"/>
                <a:buChar char="•"/>
              </a:pPr>
              <a:r>
                <a:rPr lang="en-US" sz="1000" b="1" dirty="0"/>
                <a:t>Victorian Department of Environment, Land, Water and Planning</a:t>
              </a:r>
              <a:endParaRPr lang="en-AU" sz="1000" b="1" dirty="0"/>
            </a:p>
          </p:txBody>
        </p:sp>
      </p:grpSp>
      <p:pic>
        <p:nvPicPr>
          <p:cNvPr id="4" name="Picture 3">
            <a:extLst>
              <a:ext uri="{FF2B5EF4-FFF2-40B4-BE49-F238E27FC236}">
                <a16:creationId xmlns:a16="http://schemas.microsoft.com/office/drawing/2014/main" id="{665C2C5B-4974-4E61-BAAF-0908FABE0817}"/>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2713283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Health &amp; Wellbeing</a:t>
            </a:r>
          </a:p>
        </p:txBody>
      </p:sp>
      <p:grpSp>
        <p:nvGrpSpPr>
          <p:cNvPr id="7" name="Group 6">
            <a:extLst>
              <a:ext uri="{FF2B5EF4-FFF2-40B4-BE49-F238E27FC236}">
                <a16:creationId xmlns:a16="http://schemas.microsoft.com/office/drawing/2014/main" id="{20C2DAED-6FFB-41DC-8511-165680506BD1}"/>
              </a:ext>
            </a:extLst>
          </p:cNvPr>
          <p:cNvGrpSpPr/>
          <p:nvPr/>
        </p:nvGrpSpPr>
        <p:grpSpPr>
          <a:xfrm>
            <a:off x="576000" y="1440000"/>
            <a:ext cx="2135624" cy="1211942"/>
            <a:chOff x="568548" y="1556792"/>
            <a:chExt cx="2061003" cy="1211942"/>
          </a:xfrm>
        </p:grpSpPr>
        <p:pic>
          <p:nvPicPr>
            <p:cNvPr id="8" name="Picture 7">
              <a:extLst>
                <a:ext uri="{FF2B5EF4-FFF2-40B4-BE49-F238E27FC236}">
                  <a16:creationId xmlns:a16="http://schemas.microsoft.com/office/drawing/2014/main" id="{261B0BA4-82B7-4A2C-9A0B-2FB600FC31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9D0AC302-2978-45F0-A820-BE33222592F2}"/>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Department of Health</a:t>
              </a:r>
            </a:p>
            <a:p>
              <a:pPr marL="171450" lvl="0" indent="-171450">
                <a:buFont typeface="Arial" panose="020B0604020202020204" pitchFamily="34" charset="0"/>
                <a:buChar char="•"/>
              </a:pPr>
              <a:r>
                <a:rPr lang="en-AU" sz="1000" b="1" dirty="0"/>
                <a:t>Life without Barriers</a:t>
              </a:r>
            </a:p>
            <a:p>
              <a:pPr marL="171450" lvl="0" indent="-171450">
                <a:buFont typeface="Arial" panose="020B0604020202020204" pitchFamily="34" charset="0"/>
                <a:buChar char="•"/>
              </a:pPr>
              <a:r>
                <a:rPr lang="en-AU" sz="1000" b="1" dirty="0"/>
                <a:t>Uniting</a:t>
              </a:r>
            </a:p>
          </p:txBody>
        </p:sp>
      </p:grpSp>
      <p:pic>
        <p:nvPicPr>
          <p:cNvPr id="3" name="Picture 2">
            <a:extLst>
              <a:ext uri="{FF2B5EF4-FFF2-40B4-BE49-F238E27FC236}">
                <a16:creationId xmlns:a16="http://schemas.microsoft.com/office/drawing/2014/main" id="{4DD6DB52-0F9E-40A7-941F-5D2748DFF84D}"/>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3118312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Hospitality</a:t>
            </a:r>
          </a:p>
        </p:txBody>
      </p:sp>
      <p:grpSp>
        <p:nvGrpSpPr>
          <p:cNvPr id="7" name="Group 6">
            <a:extLst>
              <a:ext uri="{FF2B5EF4-FFF2-40B4-BE49-F238E27FC236}">
                <a16:creationId xmlns:a16="http://schemas.microsoft.com/office/drawing/2014/main" id="{237A6D89-FE3C-4FA4-B169-FAE71577B09F}"/>
              </a:ext>
            </a:extLst>
          </p:cNvPr>
          <p:cNvGrpSpPr/>
          <p:nvPr/>
        </p:nvGrpSpPr>
        <p:grpSpPr>
          <a:xfrm>
            <a:off x="576000" y="1440000"/>
            <a:ext cx="2135624" cy="1211942"/>
            <a:chOff x="568548" y="1556792"/>
            <a:chExt cx="2061003" cy="1211942"/>
          </a:xfrm>
        </p:grpSpPr>
        <p:pic>
          <p:nvPicPr>
            <p:cNvPr id="8" name="Picture 7">
              <a:extLst>
                <a:ext uri="{FF2B5EF4-FFF2-40B4-BE49-F238E27FC236}">
                  <a16:creationId xmlns:a16="http://schemas.microsoft.com/office/drawing/2014/main" id="{2D463879-4AD6-4651-AD41-4BD2F83032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EE455411-5D74-4868-ADFB-B332ED5E8B15}"/>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Coles</a:t>
              </a:r>
            </a:p>
            <a:p>
              <a:pPr marL="171450" lvl="0" indent="-171450">
                <a:buFont typeface="Arial" panose="020B0604020202020204" pitchFamily="34" charset="0"/>
                <a:buChar char="•"/>
              </a:pPr>
              <a:r>
                <a:rPr lang="en-AU" sz="1000" b="1" dirty="0"/>
                <a:t>The Star Entertainment Group</a:t>
              </a:r>
            </a:p>
            <a:p>
              <a:pPr marL="171450" lvl="0" indent="-171450">
                <a:buFont typeface="Arial" panose="020B0604020202020204" pitchFamily="34" charset="0"/>
                <a:buChar char="•"/>
              </a:pPr>
              <a:r>
                <a:rPr lang="en-AU" sz="1000" b="1" dirty="0"/>
                <a:t>Woolworths</a:t>
              </a:r>
            </a:p>
          </p:txBody>
        </p:sp>
      </p:grpSp>
      <p:pic>
        <p:nvPicPr>
          <p:cNvPr id="3" name="Picture 2">
            <a:extLst>
              <a:ext uri="{FF2B5EF4-FFF2-40B4-BE49-F238E27FC236}">
                <a16:creationId xmlns:a16="http://schemas.microsoft.com/office/drawing/2014/main" id="{2DA22D66-D2B1-4FEC-A29F-3850EFA00B29}"/>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1292899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Insurance</a:t>
            </a:r>
          </a:p>
        </p:txBody>
      </p:sp>
      <p:grpSp>
        <p:nvGrpSpPr>
          <p:cNvPr id="7" name="Group 6">
            <a:extLst>
              <a:ext uri="{FF2B5EF4-FFF2-40B4-BE49-F238E27FC236}">
                <a16:creationId xmlns:a16="http://schemas.microsoft.com/office/drawing/2014/main" id="{306A746D-F5EB-4B46-BA1D-660F85F8C142}"/>
              </a:ext>
            </a:extLst>
          </p:cNvPr>
          <p:cNvGrpSpPr/>
          <p:nvPr/>
        </p:nvGrpSpPr>
        <p:grpSpPr>
          <a:xfrm>
            <a:off x="576000" y="1440000"/>
            <a:ext cx="2135624" cy="1211942"/>
            <a:chOff x="568548" y="1556792"/>
            <a:chExt cx="2061003" cy="1211942"/>
          </a:xfrm>
        </p:grpSpPr>
        <p:pic>
          <p:nvPicPr>
            <p:cNvPr id="8" name="Picture 7">
              <a:extLst>
                <a:ext uri="{FF2B5EF4-FFF2-40B4-BE49-F238E27FC236}">
                  <a16:creationId xmlns:a16="http://schemas.microsoft.com/office/drawing/2014/main" id="{CDDA98EB-BC85-4BD0-8151-F3E1DBC11F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FFB9AECE-E094-45E2-B1F2-E6C10F6C0C4D}"/>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Hollard Insurance</a:t>
              </a:r>
            </a:p>
            <a:p>
              <a:pPr marL="171450" lvl="0" indent="-171450">
                <a:buFont typeface="Arial" panose="020B0604020202020204" pitchFamily="34" charset="0"/>
                <a:buChar char="•"/>
              </a:pPr>
              <a:r>
                <a:rPr lang="en-AU" sz="1000" b="1" dirty="0"/>
                <a:t>Qantas</a:t>
              </a:r>
            </a:p>
            <a:p>
              <a:pPr marL="171450" lvl="0" indent="-171450">
                <a:buFont typeface="Arial" panose="020B0604020202020204" pitchFamily="34" charset="0"/>
                <a:buChar char="•"/>
              </a:pPr>
              <a:r>
                <a:rPr lang="en-AU" sz="1000" b="1" dirty="0"/>
                <a:t>QBE Insurance</a:t>
              </a:r>
            </a:p>
          </p:txBody>
        </p:sp>
      </p:grpSp>
      <p:pic>
        <p:nvPicPr>
          <p:cNvPr id="3" name="Picture 2">
            <a:extLst>
              <a:ext uri="{FF2B5EF4-FFF2-40B4-BE49-F238E27FC236}">
                <a16:creationId xmlns:a16="http://schemas.microsoft.com/office/drawing/2014/main" id="{AAE4C28A-E9C8-4992-87A2-EED947D01AA3}"/>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17406703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Legal</a:t>
            </a:r>
          </a:p>
        </p:txBody>
      </p:sp>
      <p:grpSp>
        <p:nvGrpSpPr>
          <p:cNvPr id="7" name="Group 6">
            <a:extLst>
              <a:ext uri="{FF2B5EF4-FFF2-40B4-BE49-F238E27FC236}">
                <a16:creationId xmlns:a16="http://schemas.microsoft.com/office/drawing/2014/main" id="{D3955804-D7DB-403A-9C12-2F8CE105DA35}"/>
              </a:ext>
            </a:extLst>
          </p:cNvPr>
          <p:cNvGrpSpPr/>
          <p:nvPr/>
        </p:nvGrpSpPr>
        <p:grpSpPr>
          <a:xfrm>
            <a:off x="576000" y="1440000"/>
            <a:ext cx="2135624" cy="1211942"/>
            <a:chOff x="568548" y="1556792"/>
            <a:chExt cx="2061003" cy="1211942"/>
          </a:xfrm>
        </p:grpSpPr>
        <p:pic>
          <p:nvPicPr>
            <p:cNvPr id="8" name="Picture 7">
              <a:extLst>
                <a:ext uri="{FF2B5EF4-FFF2-40B4-BE49-F238E27FC236}">
                  <a16:creationId xmlns:a16="http://schemas.microsoft.com/office/drawing/2014/main" id="{3F52AFD1-07A0-486A-A416-ACBEC70903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2789569B-2EF2-41F1-9513-7AB7A3188A94}"/>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Clayton Utz</a:t>
              </a:r>
            </a:p>
            <a:p>
              <a:pPr marL="171450" lvl="0" indent="-171450">
                <a:buFont typeface="Arial" panose="020B0604020202020204" pitchFamily="34" charset="0"/>
                <a:buChar char="•"/>
              </a:pPr>
              <a:r>
                <a:rPr lang="en-AU" sz="1000" b="1" dirty="0"/>
                <a:t>KPMG Australia</a:t>
              </a:r>
            </a:p>
            <a:p>
              <a:pPr marL="171450" lvl="0" indent="-171450">
                <a:buFont typeface="Arial" panose="020B0604020202020204" pitchFamily="34" charset="0"/>
                <a:buChar char="•"/>
              </a:pPr>
              <a:r>
                <a:rPr lang="en-AU" sz="1000" b="1" dirty="0" err="1"/>
                <a:t>MinterEllison</a:t>
              </a:r>
              <a:endParaRPr lang="en-AU" sz="1000" b="1" dirty="0"/>
            </a:p>
          </p:txBody>
        </p:sp>
      </p:grpSp>
      <p:pic>
        <p:nvPicPr>
          <p:cNvPr id="3" name="Picture 2">
            <a:extLst>
              <a:ext uri="{FF2B5EF4-FFF2-40B4-BE49-F238E27FC236}">
                <a16:creationId xmlns:a16="http://schemas.microsoft.com/office/drawing/2014/main" id="{E3DA082A-B68E-47A4-A07C-985F8A08CBFE}"/>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2499648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Professional Services</a:t>
            </a:r>
          </a:p>
        </p:txBody>
      </p:sp>
      <p:grpSp>
        <p:nvGrpSpPr>
          <p:cNvPr id="7" name="Group 6">
            <a:extLst>
              <a:ext uri="{FF2B5EF4-FFF2-40B4-BE49-F238E27FC236}">
                <a16:creationId xmlns:a16="http://schemas.microsoft.com/office/drawing/2014/main" id="{269AE8E1-09F2-49D7-A4A0-8779F2F059FE}"/>
              </a:ext>
            </a:extLst>
          </p:cNvPr>
          <p:cNvGrpSpPr/>
          <p:nvPr/>
        </p:nvGrpSpPr>
        <p:grpSpPr>
          <a:xfrm>
            <a:off x="576000" y="1440000"/>
            <a:ext cx="2135624" cy="1211942"/>
            <a:chOff x="568548" y="1556792"/>
            <a:chExt cx="2061003" cy="1211942"/>
          </a:xfrm>
        </p:grpSpPr>
        <p:pic>
          <p:nvPicPr>
            <p:cNvPr id="8" name="Picture 7">
              <a:extLst>
                <a:ext uri="{FF2B5EF4-FFF2-40B4-BE49-F238E27FC236}">
                  <a16:creationId xmlns:a16="http://schemas.microsoft.com/office/drawing/2014/main" id="{0BFF08CE-1923-4DBE-B459-5E61DF7EB1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3677DB31-6BD9-4523-B25D-B2DBEF040EB2}"/>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Capgemini</a:t>
              </a:r>
            </a:p>
            <a:p>
              <a:pPr marL="171450" lvl="0" indent="-171450">
                <a:buFont typeface="Arial" panose="020B0604020202020204" pitchFamily="34" charset="0"/>
                <a:buChar char="•"/>
              </a:pPr>
              <a:r>
                <a:rPr lang="en-AU" sz="1000" b="1" dirty="0"/>
                <a:t>Clayton Utz</a:t>
              </a:r>
            </a:p>
            <a:p>
              <a:pPr marL="171450" lvl="0" indent="-171450">
                <a:buFont typeface="Arial" panose="020B0604020202020204" pitchFamily="34" charset="0"/>
                <a:buChar char="•"/>
              </a:pPr>
              <a:r>
                <a:rPr lang="en-AU" sz="1000" b="1" dirty="0"/>
                <a:t>PwC</a:t>
              </a:r>
            </a:p>
          </p:txBody>
        </p:sp>
      </p:grpSp>
      <p:pic>
        <p:nvPicPr>
          <p:cNvPr id="3" name="Picture 2">
            <a:extLst>
              <a:ext uri="{FF2B5EF4-FFF2-40B4-BE49-F238E27FC236}">
                <a16:creationId xmlns:a16="http://schemas.microsoft.com/office/drawing/2014/main" id="{25C5D916-47BE-4C78-AAE7-4D2BB2B340A8}"/>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39703247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Property &amp; Construction</a:t>
            </a:r>
          </a:p>
        </p:txBody>
      </p:sp>
      <p:grpSp>
        <p:nvGrpSpPr>
          <p:cNvPr id="5" name="Group 4">
            <a:extLst>
              <a:ext uri="{FF2B5EF4-FFF2-40B4-BE49-F238E27FC236}">
                <a16:creationId xmlns:a16="http://schemas.microsoft.com/office/drawing/2014/main" id="{3F30D579-ADA3-4DB8-9549-2FB7C33FB418}"/>
              </a:ext>
            </a:extLst>
          </p:cNvPr>
          <p:cNvGrpSpPr/>
          <p:nvPr/>
        </p:nvGrpSpPr>
        <p:grpSpPr>
          <a:xfrm>
            <a:off x="576000" y="1440000"/>
            <a:ext cx="2135624" cy="1211942"/>
            <a:chOff x="568548" y="1556792"/>
            <a:chExt cx="2061003" cy="1211942"/>
          </a:xfrm>
        </p:grpSpPr>
        <p:pic>
          <p:nvPicPr>
            <p:cNvPr id="8" name="Picture 7">
              <a:extLst>
                <a:ext uri="{FF2B5EF4-FFF2-40B4-BE49-F238E27FC236}">
                  <a16:creationId xmlns:a16="http://schemas.microsoft.com/office/drawing/2014/main" id="{E2CDA45D-9915-471F-AD72-8FBB496952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25A71B2B-42FF-44E6-A8C1-5FD3D9847E7E}"/>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Brisbane City Council</a:t>
              </a:r>
            </a:p>
            <a:p>
              <a:pPr marL="171450" lvl="0" indent="-171450">
                <a:buFont typeface="Arial" panose="020B0604020202020204" pitchFamily="34" charset="0"/>
                <a:buChar char="•"/>
              </a:pPr>
              <a:r>
                <a:rPr lang="en-AU" sz="1000" b="1" dirty="0"/>
                <a:t>CBRE</a:t>
              </a:r>
            </a:p>
            <a:p>
              <a:pPr marL="171450" lvl="0" indent="-171450">
                <a:buFont typeface="Arial" panose="020B0604020202020204" pitchFamily="34" charset="0"/>
                <a:buChar char="•"/>
              </a:pPr>
              <a:r>
                <a:rPr lang="en-AU" sz="1000" b="1" dirty="0"/>
                <a:t>Qantas</a:t>
              </a:r>
            </a:p>
          </p:txBody>
        </p:sp>
      </p:grpSp>
      <p:pic>
        <p:nvPicPr>
          <p:cNvPr id="3" name="Picture 2">
            <a:extLst>
              <a:ext uri="{FF2B5EF4-FFF2-40B4-BE49-F238E27FC236}">
                <a16:creationId xmlns:a16="http://schemas.microsoft.com/office/drawing/2014/main" id="{FA13B704-9252-45A2-9206-78A18B1AB282}"/>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21780011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Property / Real Estate</a:t>
            </a:r>
          </a:p>
        </p:txBody>
      </p:sp>
      <p:grpSp>
        <p:nvGrpSpPr>
          <p:cNvPr id="7" name="Group 6">
            <a:extLst>
              <a:ext uri="{FF2B5EF4-FFF2-40B4-BE49-F238E27FC236}">
                <a16:creationId xmlns:a16="http://schemas.microsoft.com/office/drawing/2014/main" id="{E2C5EF96-1C4A-40B1-B16C-FEA9D03C5C80}"/>
              </a:ext>
            </a:extLst>
          </p:cNvPr>
          <p:cNvGrpSpPr/>
          <p:nvPr/>
        </p:nvGrpSpPr>
        <p:grpSpPr>
          <a:xfrm>
            <a:off x="576000" y="1440000"/>
            <a:ext cx="2135624" cy="1365830"/>
            <a:chOff x="568548" y="1556792"/>
            <a:chExt cx="2061003" cy="1365830"/>
          </a:xfrm>
        </p:grpSpPr>
        <p:pic>
          <p:nvPicPr>
            <p:cNvPr id="8" name="Picture 7">
              <a:extLst>
                <a:ext uri="{FF2B5EF4-FFF2-40B4-BE49-F238E27FC236}">
                  <a16:creationId xmlns:a16="http://schemas.microsoft.com/office/drawing/2014/main" id="{6D8041F7-8D9C-412A-8551-5DC2BD5244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11E722B5-D877-4843-973B-59E7E8A51D5C}"/>
                </a:ext>
              </a:extLst>
            </p:cNvPr>
            <p:cNvSpPr txBox="1"/>
            <p:nvPr/>
          </p:nvSpPr>
          <p:spPr>
            <a:xfrm>
              <a:off x="568548" y="2060848"/>
              <a:ext cx="2061003" cy="861774"/>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US" sz="1000" b="1" dirty="0"/>
                <a:t>Brisbane City Council</a:t>
              </a:r>
            </a:p>
            <a:p>
              <a:pPr marL="171450" lvl="0" indent="-171450">
                <a:buFont typeface="Arial" panose="020B0604020202020204" pitchFamily="34" charset="0"/>
                <a:buChar char="•"/>
              </a:pPr>
              <a:r>
                <a:rPr lang="en-US" sz="1000" b="1" dirty="0"/>
                <a:t>CBRE</a:t>
              </a:r>
            </a:p>
            <a:p>
              <a:pPr marL="171450" lvl="0" indent="-171450">
                <a:buFont typeface="Arial" panose="020B0604020202020204" pitchFamily="34" charset="0"/>
                <a:buChar char="•"/>
              </a:pPr>
              <a:r>
                <a:rPr lang="en-US" sz="1000" b="1" dirty="0" err="1"/>
                <a:t>ScentreGroup</a:t>
              </a:r>
              <a:endParaRPr lang="en-US" sz="1000" b="1" dirty="0"/>
            </a:p>
            <a:p>
              <a:pPr marL="171450" lvl="0" indent="-171450">
                <a:buFont typeface="Arial" panose="020B0604020202020204" pitchFamily="34" charset="0"/>
                <a:buChar char="•"/>
              </a:pPr>
              <a:endParaRPr lang="en-AU" sz="1000" b="1" dirty="0"/>
            </a:p>
          </p:txBody>
        </p:sp>
      </p:grpSp>
      <p:pic>
        <p:nvPicPr>
          <p:cNvPr id="3" name="Picture 2">
            <a:extLst>
              <a:ext uri="{FF2B5EF4-FFF2-40B4-BE49-F238E27FC236}">
                <a16:creationId xmlns:a16="http://schemas.microsoft.com/office/drawing/2014/main" id="{E1C8487C-157B-47AF-99CA-C5C9BEE55F88}"/>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3862336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2223"/>
            <a:ext cx="12220378" cy="6876000"/>
          </a:xfrm>
          <a:prstGeom prst="rect">
            <a:avLst/>
          </a:prstGeom>
        </p:spPr>
      </p:pic>
    </p:spTree>
    <p:extLst>
      <p:ext uri="{BB962C8B-B14F-4D97-AF65-F5344CB8AC3E}">
        <p14:creationId xmlns:p14="http://schemas.microsoft.com/office/powerpoint/2010/main" val="19352321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Resources / Mining </a:t>
            </a:r>
          </a:p>
        </p:txBody>
      </p:sp>
      <p:grpSp>
        <p:nvGrpSpPr>
          <p:cNvPr id="5" name="Group 4">
            <a:extLst>
              <a:ext uri="{FF2B5EF4-FFF2-40B4-BE49-F238E27FC236}">
                <a16:creationId xmlns:a16="http://schemas.microsoft.com/office/drawing/2014/main" id="{31CB3AE3-C616-4732-9EB6-840DE3DED619}"/>
              </a:ext>
            </a:extLst>
          </p:cNvPr>
          <p:cNvGrpSpPr/>
          <p:nvPr/>
        </p:nvGrpSpPr>
        <p:grpSpPr>
          <a:xfrm>
            <a:off x="576000" y="1440000"/>
            <a:ext cx="2135624" cy="1365830"/>
            <a:chOff x="568548" y="1556792"/>
            <a:chExt cx="2061003" cy="1365830"/>
          </a:xfrm>
        </p:grpSpPr>
        <p:pic>
          <p:nvPicPr>
            <p:cNvPr id="8" name="Picture 7">
              <a:extLst>
                <a:ext uri="{FF2B5EF4-FFF2-40B4-BE49-F238E27FC236}">
                  <a16:creationId xmlns:a16="http://schemas.microsoft.com/office/drawing/2014/main" id="{96000422-169B-407B-AB6B-D345C6707C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8C10B550-B97A-4CA3-9566-8CEFF3EB916E}"/>
                </a:ext>
              </a:extLst>
            </p:cNvPr>
            <p:cNvSpPr txBox="1"/>
            <p:nvPr/>
          </p:nvSpPr>
          <p:spPr>
            <a:xfrm>
              <a:off x="568548" y="2060848"/>
              <a:ext cx="2061003" cy="861774"/>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Alcoa of Australia</a:t>
              </a:r>
            </a:p>
            <a:p>
              <a:pPr marL="171450" lvl="0" indent="-171450">
                <a:buFont typeface="Arial" panose="020B0604020202020204" pitchFamily="34" charset="0"/>
                <a:buChar char="•"/>
              </a:pPr>
              <a:r>
                <a:rPr lang="en-AU" sz="1000" b="1" dirty="0"/>
                <a:t>Dept. of Natural Resources, Mines and Energy</a:t>
              </a:r>
            </a:p>
            <a:p>
              <a:pPr marL="171450" lvl="0" indent="-171450">
                <a:buFont typeface="Arial" panose="020B0604020202020204" pitchFamily="34" charset="0"/>
                <a:buChar char="•"/>
              </a:pPr>
              <a:r>
                <a:rPr lang="en-AU" sz="1000" b="1" dirty="0"/>
                <a:t>Newmont</a:t>
              </a:r>
            </a:p>
          </p:txBody>
        </p:sp>
      </p:grpSp>
      <p:pic>
        <p:nvPicPr>
          <p:cNvPr id="4" name="Picture 3">
            <a:extLst>
              <a:ext uri="{FF2B5EF4-FFF2-40B4-BE49-F238E27FC236}">
                <a16:creationId xmlns:a16="http://schemas.microsoft.com/office/drawing/2014/main" id="{116E4C57-0E33-4BCA-B041-2B05CC2E0D0C}"/>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952502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Retail</a:t>
            </a:r>
          </a:p>
        </p:txBody>
      </p:sp>
      <p:grpSp>
        <p:nvGrpSpPr>
          <p:cNvPr id="7" name="Group 6">
            <a:extLst>
              <a:ext uri="{FF2B5EF4-FFF2-40B4-BE49-F238E27FC236}">
                <a16:creationId xmlns:a16="http://schemas.microsoft.com/office/drawing/2014/main" id="{7EF81B13-F1C1-40CD-8686-778B78E08486}"/>
              </a:ext>
            </a:extLst>
          </p:cNvPr>
          <p:cNvGrpSpPr/>
          <p:nvPr/>
        </p:nvGrpSpPr>
        <p:grpSpPr>
          <a:xfrm>
            <a:off x="576000" y="1440000"/>
            <a:ext cx="2135624" cy="1211942"/>
            <a:chOff x="568548" y="1556792"/>
            <a:chExt cx="2061003" cy="1211942"/>
          </a:xfrm>
        </p:grpSpPr>
        <p:pic>
          <p:nvPicPr>
            <p:cNvPr id="8" name="Picture 7">
              <a:extLst>
                <a:ext uri="{FF2B5EF4-FFF2-40B4-BE49-F238E27FC236}">
                  <a16:creationId xmlns:a16="http://schemas.microsoft.com/office/drawing/2014/main" id="{93F9E187-C01B-441B-A5D3-78D44BCC16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528933E3-4071-4EFB-A75E-1B5F15433165}"/>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err="1"/>
                <a:t>ScentreGroup</a:t>
              </a:r>
              <a:endParaRPr lang="en-AU" sz="1000" b="1" dirty="0"/>
            </a:p>
            <a:p>
              <a:pPr marL="171450" lvl="0" indent="-171450">
                <a:buFont typeface="Arial" panose="020B0604020202020204" pitchFamily="34" charset="0"/>
                <a:buChar char="•"/>
              </a:pPr>
              <a:r>
                <a:rPr lang="en-AU" sz="1000" b="1" dirty="0"/>
                <a:t>Stockland</a:t>
              </a:r>
            </a:p>
            <a:p>
              <a:pPr marL="171450" lvl="0" indent="-171450">
                <a:buFont typeface="Arial" panose="020B0604020202020204" pitchFamily="34" charset="0"/>
                <a:buChar char="•"/>
              </a:pPr>
              <a:r>
                <a:rPr lang="en-AU" sz="1000" b="1" dirty="0"/>
                <a:t>Woolworths</a:t>
              </a:r>
            </a:p>
          </p:txBody>
        </p:sp>
      </p:grpSp>
      <p:pic>
        <p:nvPicPr>
          <p:cNvPr id="3" name="Picture 2">
            <a:extLst>
              <a:ext uri="{FF2B5EF4-FFF2-40B4-BE49-F238E27FC236}">
                <a16:creationId xmlns:a16="http://schemas.microsoft.com/office/drawing/2014/main" id="{8D2DF3EC-A2A5-4681-96C2-BD69CE8664EA}"/>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14132895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Technology / Communications</a:t>
            </a:r>
          </a:p>
        </p:txBody>
      </p:sp>
      <p:grpSp>
        <p:nvGrpSpPr>
          <p:cNvPr id="7" name="Group 6">
            <a:extLst>
              <a:ext uri="{FF2B5EF4-FFF2-40B4-BE49-F238E27FC236}">
                <a16:creationId xmlns:a16="http://schemas.microsoft.com/office/drawing/2014/main" id="{AA3CBB75-E2D4-421F-8BB5-0FE8ED694EF8}"/>
              </a:ext>
            </a:extLst>
          </p:cNvPr>
          <p:cNvGrpSpPr/>
          <p:nvPr/>
        </p:nvGrpSpPr>
        <p:grpSpPr>
          <a:xfrm>
            <a:off x="576000" y="1440000"/>
            <a:ext cx="2135624" cy="1211942"/>
            <a:chOff x="568548" y="1556792"/>
            <a:chExt cx="2061003" cy="1211942"/>
          </a:xfrm>
        </p:grpSpPr>
        <p:pic>
          <p:nvPicPr>
            <p:cNvPr id="8" name="Picture 7">
              <a:extLst>
                <a:ext uri="{FF2B5EF4-FFF2-40B4-BE49-F238E27FC236}">
                  <a16:creationId xmlns:a16="http://schemas.microsoft.com/office/drawing/2014/main" id="{183E9F0A-3E6C-4D9D-8EF2-5C88FFD2FE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C6B5CB24-D80D-4709-BDA4-2EBB8F8B230D}"/>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IBM</a:t>
              </a:r>
            </a:p>
            <a:p>
              <a:pPr marL="171450" lvl="0" indent="-171450">
                <a:buFont typeface="Arial" panose="020B0604020202020204" pitchFamily="34" charset="0"/>
                <a:buChar char="•"/>
              </a:pPr>
              <a:r>
                <a:rPr lang="en-AU" sz="1000" b="1" dirty="0"/>
                <a:t>NBN co</a:t>
              </a:r>
            </a:p>
            <a:p>
              <a:pPr marL="171450" lvl="0" indent="-171450">
                <a:buFont typeface="Arial" panose="020B0604020202020204" pitchFamily="34" charset="0"/>
                <a:buChar char="•"/>
              </a:pPr>
              <a:r>
                <a:rPr lang="en-AU" sz="1000" b="1" dirty="0"/>
                <a:t>Salesforce</a:t>
              </a:r>
            </a:p>
          </p:txBody>
        </p:sp>
      </p:grpSp>
      <p:pic>
        <p:nvPicPr>
          <p:cNvPr id="3" name="Picture 2">
            <a:extLst>
              <a:ext uri="{FF2B5EF4-FFF2-40B4-BE49-F238E27FC236}">
                <a16:creationId xmlns:a16="http://schemas.microsoft.com/office/drawing/2014/main" id="{3D79A0B7-25E2-41D2-BB53-2DC9B419C455}"/>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28625498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41" y="0"/>
            <a:ext cx="12220378" cy="6876000"/>
          </a:xfrm>
          <a:prstGeom prst="rect">
            <a:avLst/>
          </a:prstGeom>
        </p:spPr>
      </p:pic>
      <p:sp>
        <p:nvSpPr>
          <p:cNvPr id="3" name="TextBox 2"/>
          <p:cNvSpPr txBox="1"/>
          <p:nvPr/>
        </p:nvSpPr>
        <p:spPr>
          <a:xfrm>
            <a:off x="7176120" y="3140968"/>
            <a:ext cx="4680520" cy="1077218"/>
          </a:xfrm>
          <a:prstGeom prst="rect">
            <a:avLst/>
          </a:prstGeom>
          <a:noFill/>
        </p:spPr>
        <p:txBody>
          <a:bodyPr wrap="square" rtlCol="0">
            <a:spAutoFit/>
          </a:bodyPr>
          <a:lstStyle/>
          <a:p>
            <a:pPr lvl="0" algn="r"/>
            <a:r>
              <a:rPr lang="en-AU" sz="3200" cap="small" dirty="0">
                <a:solidFill>
                  <a:prstClr val="white"/>
                </a:solidFill>
              </a:rPr>
              <a:t>Employer Tier</a:t>
            </a:r>
          </a:p>
          <a:p>
            <a:pPr lvl="0" algn="r"/>
            <a:r>
              <a:rPr lang="en-AU" sz="3200" cap="small" dirty="0">
                <a:solidFill>
                  <a:prstClr val="white"/>
                </a:solidFill>
              </a:rPr>
              <a:t>Benchmarking Data</a:t>
            </a:r>
          </a:p>
        </p:txBody>
      </p:sp>
    </p:spTree>
    <p:extLst>
      <p:ext uri="{BB962C8B-B14F-4D97-AF65-F5344CB8AC3E}">
        <p14:creationId xmlns:p14="http://schemas.microsoft.com/office/powerpoint/2010/main" val="13927443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608" y="82306"/>
            <a:ext cx="9289032" cy="1143000"/>
          </a:xfrm>
        </p:spPr>
        <p:txBody>
          <a:bodyPr/>
          <a:lstStyle/>
          <a:p>
            <a:r>
              <a:rPr lang="en-AU" b="1" dirty="0">
                <a:solidFill>
                  <a:srgbClr val="00B0F0"/>
                </a:solidFill>
              </a:rPr>
              <a:t>2020 Standard Employer Score Distribution: Recognition Tiers</a:t>
            </a:r>
          </a:p>
        </p:txBody>
      </p:sp>
      <p:pic>
        <p:nvPicPr>
          <p:cNvPr id="8" name="Picture 7">
            <a:extLst>
              <a:ext uri="{FF2B5EF4-FFF2-40B4-BE49-F238E27FC236}">
                <a16:creationId xmlns:a16="http://schemas.microsoft.com/office/drawing/2014/main" id="{1D439E18-75A7-4F94-8724-D31BE271B1A5}"/>
              </a:ext>
            </a:extLst>
          </p:cNvPr>
          <p:cNvPicPr>
            <a:picLocks noChangeAspect="1"/>
          </p:cNvPicPr>
          <p:nvPr/>
        </p:nvPicPr>
        <p:blipFill>
          <a:blip r:embed="rId3"/>
          <a:stretch>
            <a:fillRect/>
          </a:stretch>
        </p:blipFill>
        <p:spPr>
          <a:xfrm>
            <a:off x="5637199" y="2771181"/>
            <a:ext cx="6102650" cy="1440000"/>
          </a:xfrm>
          <a:prstGeom prst="rect">
            <a:avLst/>
          </a:prstGeom>
        </p:spPr>
      </p:pic>
      <p:pic>
        <p:nvPicPr>
          <p:cNvPr id="9" name="Picture 8">
            <a:extLst>
              <a:ext uri="{FF2B5EF4-FFF2-40B4-BE49-F238E27FC236}">
                <a16:creationId xmlns:a16="http://schemas.microsoft.com/office/drawing/2014/main" id="{F1DC6E72-1791-491F-AC84-93B314C9EE82}"/>
              </a:ext>
            </a:extLst>
          </p:cNvPr>
          <p:cNvPicPr>
            <a:picLocks noChangeAspect="1"/>
          </p:cNvPicPr>
          <p:nvPr/>
        </p:nvPicPr>
        <p:blipFill>
          <a:blip r:embed="rId4"/>
          <a:stretch>
            <a:fillRect/>
          </a:stretch>
        </p:blipFill>
        <p:spPr>
          <a:xfrm>
            <a:off x="473921" y="2051183"/>
            <a:ext cx="4791504" cy="2880000"/>
          </a:xfrm>
          <a:prstGeom prst="rect">
            <a:avLst/>
          </a:prstGeom>
        </p:spPr>
      </p:pic>
    </p:spTree>
    <p:extLst>
      <p:ext uri="{BB962C8B-B14F-4D97-AF65-F5344CB8AC3E}">
        <p14:creationId xmlns:p14="http://schemas.microsoft.com/office/powerpoint/2010/main" val="479826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Tier: Participating Employers</a:t>
            </a:r>
            <a:endParaRPr lang="en-AU" sz="2400" b="1" dirty="0">
              <a:solidFill>
                <a:srgbClr val="00B0F0"/>
              </a:solidFill>
            </a:endParaRPr>
          </a:p>
        </p:txBody>
      </p:sp>
      <p:grpSp>
        <p:nvGrpSpPr>
          <p:cNvPr id="7" name="Group 6">
            <a:extLst>
              <a:ext uri="{FF2B5EF4-FFF2-40B4-BE49-F238E27FC236}">
                <a16:creationId xmlns:a16="http://schemas.microsoft.com/office/drawing/2014/main" id="{FB7D8385-98A3-40E5-94C2-2FB74F144FC0}"/>
              </a:ext>
            </a:extLst>
          </p:cNvPr>
          <p:cNvGrpSpPr/>
          <p:nvPr/>
        </p:nvGrpSpPr>
        <p:grpSpPr>
          <a:xfrm>
            <a:off x="576000" y="1440000"/>
            <a:ext cx="2135624" cy="1827495"/>
            <a:chOff x="568548" y="1556792"/>
            <a:chExt cx="2061003" cy="1827495"/>
          </a:xfrm>
        </p:grpSpPr>
        <p:pic>
          <p:nvPicPr>
            <p:cNvPr id="8" name="Picture 7">
              <a:extLst>
                <a:ext uri="{FF2B5EF4-FFF2-40B4-BE49-F238E27FC236}">
                  <a16:creationId xmlns:a16="http://schemas.microsoft.com/office/drawing/2014/main" id="{D9262AC9-FB3E-4C7B-9BC0-5F623B1932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C17DE0B6-1CE4-4B69-B42B-0C9D64B2C9FB}"/>
                </a:ext>
              </a:extLst>
            </p:cNvPr>
            <p:cNvSpPr txBox="1"/>
            <p:nvPr/>
          </p:nvSpPr>
          <p:spPr>
            <a:xfrm>
              <a:off x="568548" y="2060848"/>
              <a:ext cx="2061003" cy="1323439"/>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Australian Signals Directorate</a:t>
              </a:r>
            </a:p>
            <a:p>
              <a:pPr marL="171450" lvl="0" indent="-171450">
                <a:buFont typeface="Arial" panose="020B0604020202020204" pitchFamily="34" charset="0"/>
                <a:buChar char="•"/>
              </a:pPr>
              <a:r>
                <a:rPr lang="en-AU" sz="1000" b="1" dirty="0"/>
                <a:t>Crown Resorts</a:t>
              </a:r>
            </a:p>
            <a:p>
              <a:pPr marL="171450" lvl="0" indent="-171450">
                <a:buFont typeface="Arial" panose="020B0604020202020204" pitchFamily="34" charset="0"/>
                <a:buChar char="•"/>
              </a:pPr>
              <a:r>
                <a:rPr lang="en-AU" sz="1000" b="1" dirty="0"/>
                <a:t>Dept. of Foreign Affairs and Trade</a:t>
              </a:r>
            </a:p>
            <a:p>
              <a:pPr marL="171450" lvl="0" indent="-171450">
                <a:buFont typeface="Arial" panose="020B0604020202020204" pitchFamily="34" charset="0"/>
                <a:buChar char="•"/>
              </a:pPr>
              <a:r>
                <a:rPr lang="en-AU" sz="1000" b="1" dirty="0"/>
                <a:t>Newmont</a:t>
              </a:r>
            </a:p>
            <a:p>
              <a:pPr lvl="0"/>
              <a:endParaRPr lang="en-AU" sz="1000" b="1" dirty="0"/>
            </a:p>
            <a:p>
              <a:pPr lvl="0"/>
              <a:r>
                <a:rPr lang="en-AU" sz="1000" b="1" dirty="0">
                  <a:solidFill>
                    <a:prstClr val="black"/>
                  </a:solidFill>
                </a:rPr>
                <a:t>*Two organisations achieved the same score.*</a:t>
              </a:r>
            </a:p>
          </p:txBody>
        </p:sp>
      </p:grpSp>
      <p:pic>
        <p:nvPicPr>
          <p:cNvPr id="3" name="Picture 2">
            <a:extLst>
              <a:ext uri="{FF2B5EF4-FFF2-40B4-BE49-F238E27FC236}">
                <a16:creationId xmlns:a16="http://schemas.microsoft.com/office/drawing/2014/main" id="{F202FC09-0EF8-4BD7-BA50-2459BD4CDBBB}"/>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24671029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AU" dirty="0"/>
            </a:br>
            <a:r>
              <a:rPr lang="en-AU" b="1" dirty="0">
                <a:solidFill>
                  <a:srgbClr val="00B0F0"/>
                </a:solidFill>
              </a:rPr>
              <a:t>Tier: Bronze Employers</a:t>
            </a:r>
            <a:br>
              <a:rPr lang="en-AU" dirty="0"/>
            </a:br>
            <a:endParaRPr lang="en-AU" dirty="0"/>
          </a:p>
        </p:txBody>
      </p:sp>
      <p:grpSp>
        <p:nvGrpSpPr>
          <p:cNvPr id="5" name="Group 4">
            <a:extLst>
              <a:ext uri="{FF2B5EF4-FFF2-40B4-BE49-F238E27FC236}">
                <a16:creationId xmlns:a16="http://schemas.microsoft.com/office/drawing/2014/main" id="{17F9A1C4-53D1-42BC-B364-B5E111931E0D}"/>
              </a:ext>
            </a:extLst>
          </p:cNvPr>
          <p:cNvGrpSpPr/>
          <p:nvPr/>
        </p:nvGrpSpPr>
        <p:grpSpPr>
          <a:xfrm>
            <a:off x="576000" y="1440000"/>
            <a:ext cx="2135624" cy="1827495"/>
            <a:chOff x="568548" y="1556792"/>
            <a:chExt cx="2061003" cy="1827495"/>
          </a:xfrm>
        </p:grpSpPr>
        <p:pic>
          <p:nvPicPr>
            <p:cNvPr id="8" name="Picture 7">
              <a:extLst>
                <a:ext uri="{FF2B5EF4-FFF2-40B4-BE49-F238E27FC236}">
                  <a16:creationId xmlns:a16="http://schemas.microsoft.com/office/drawing/2014/main" id="{A6D6941F-D049-4997-8E44-5FD1A14A9A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70B86F1A-5138-4643-8A8D-9D0B1CC33657}"/>
                </a:ext>
              </a:extLst>
            </p:cNvPr>
            <p:cNvSpPr txBox="1"/>
            <p:nvPr/>
          </p:nvSpPr>
          <p:spPr>
            <a:xfrm>
              <a:off x="568548" y="2060848"/>
              <a:ext cx="2061003" cy="1323439"/>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Dept. of Education and Training</a:t>
              </a:r>
            </a:p>
            <a:p>
              <a:pPr marL="171450" lvl="0" indent="-171450">
                <a:buFont typeface="Arial" panose="020B0604020202020204" pitchFamily="34" charset="0"/>
                <a:buChar char="•"/>
              </a:pPr>
              <a:r>
                <a:rPr lang="en-AU" sz="1000" b="1" dirty="0"/>
                <a:t>Griffith University</a:t>
              </a:r>
            </a:p>
            <a:p>
              <a:pPr marL="171450" lvl="0" indent="-171450">
                <a:buFont typeface="Arial" panose="020B0604020202020204" pitchFamily="34" charset="0"/>
                <a:buChar char="•"/>
              </a:pPr>
              <a:r>
                <a:rPr lang="en-AU" sz="1000" b="1" dirty="0"/>
                <a:t>Services Australia</a:t>
              </a:r>
            </a:p>
            <a:p>
              <a:pPr marL="171450" lvl="0" indent="-171450">
                <a:buFont typeface="Arial" panose="020B0604020202020204" pitchFamily="34" charset="0"/>
                <a:buChar char="•"/>
              </a:pPr>
              <a:r>
                <a:rPr lang="en-AU" sz="1000" b="1" dirty="0"/>
                <a:t>Settlement Services International</a:t>
              </a:r>
            </a:p>
            <a:p>
              <a:pPr lvl="0"/>
              <a:endParaRPr lang="en-AU" sz="1000" b="1" dirty="0"/>
            </a:p>
            <a:p>
              <a:pPr lvl="0"/>
              <a:r>
                <a:rPr lang="en-US" sz="1000" b="1" dirty="0"/>
                <a:t>*Two organisations achieved the same score.*</a:t>
              </a:r>
            </a:p>
          </p:txBody>
        </p:sp>
      </p:grpSp>
      <p:pic>
        <p:nvPicPr>
          <p:cNvPr id="3" name="Picture 2">
            <a:extLst>
              <a:ext uri="{FF2B5EF4-FFF2-40B4-BE49-F238E27FC236}">
                <a16:creationId xmlns:a16="http://schemas.microsoft.com/office/drawing/2014/main" id="{D4BC1A06-9159-4B69-BCC8-51D5E8B70B0F}"/>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40359376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Tier: Silver Employers</a:t>
            </a:r>
            <a:endParaRPr lang="en-AU" sz="1200" b="1" dirty="0">
              <a:solidFill>
                <a:srgbClr val="00B0F0"/>
              </a:solidFill>
            </a:endParaRPr>
          </a:p>
        </p:txBody>
      </p:sp>
      <p:grpSp>
        <p:nvGrpSpPr>
          <p:cNvPr id="7" name="Group 6">
            <a:extLst>
              <a:ext uri="{FF2B5EF4-FFF2-40B4-BE49-F238E27FC236}">
                <a16:creationId xmlns:a16="http://schemas.microsoft.com/office/drawing/2014/main" id="{7B2FB2BB-1434-4915-99E0-B839D131FD96}"/>
              </a:ext>
            </a:extLst>
          </p:cNvPr>
          <p:cNvGrpSpPr/>
          <p:nvPr/>
        </p:nvGrpSpPr>
        <p:grpSpPr>
          <a:xfrm>
            <a:off x="576000" y="1440000"/>
            <a:ext cx="2135624" cy="1981384"/>
            <a:chOff x="568548" y="1556792"/>
            <a:chExt cx="2061003" cy="1981384"/>
          </a:xfrm>
        </p:grpSpPr>
        <p:pic>
          <p:nvPicPr>
            <p:cNvPr id="8" name="Picture 7">
              <a:extLst>
                <a:ext uri="{FF2B5EF4-FFF2-40B4-BE49-F238E27FC236}">
                  <a16:creationId xmlns:a16="http://schemas.microsoft.com/office/drawing/2014/main" id="{1441681F-B6E1-47CD-960F-D2AE434338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6CD914BA-1C39-4764-9714-F80A5AD040D8}"/>
                </a:ext>
              </a:extLst>
            </p:cNvPr>
            <p:cNvSpPr txBox="1"/>
            <p:nvPr/>
          </p:nvSpPr>
          <p:spPr>
            <a:xfrm>
              <a:off x="568548" y="2060848"/>
              <a:ext cx="2061003" cy="1477328"/>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Deakin University</a:t>
              </a:r>
            </a:p>
            <a:p>
              <a:pPr marL="171450" lvl="0" indent="-171450">
                <a:buFont typeface="Arial" panose="020B0604020202020204" pitchFamily="34" charset="0"/>
                <a:buChar char="•"/>
              </a:pPr>
              <a:r>
                <a:rPr lang="en-AU" sz="1000" b="1" dirty="0"/>
                <a:t>KPMG Australia</a:t>
              </a:r>
            </a:p>
            <a:p>
              <a:pPr marL="171450" lvl="0" indent="-171450">
                <a:buFont typeface="Arial" panose="020B0604020202020204" pitchFamily="34" charset="0"/>
                <a:buChar char="•"/>
              </a:pPr>
              <a:r>
                <a:rPr lang="en-AU" sz="1000" b="1" dirty="0"/>
                <a:t>Qantas</a:t>
              </a:r>
            </a:p>
            <a:p>
              <a:pPr marL="171450" lvl="0" indent="-171450">
                <a:buFont typeface="Arial" panose="020B0604020202020204" pitchFamily="34" charset="0"/>
                <a:buChar char="•"/>
              </a:pPr>
              <a:r>
                <a:rPr lang="en-AU" sz="1000" b="1" dirty="0"/>
                <a:t>CBRE</a:t>
              </a:r>
            </a:p>
            <a:p>
              <a:pPr lvl="0"/>
              <a:endParaRPr lang="en-AU" sz="1000" b="1" dirty="0"/>
            </a:p>
            <a:p>
              <a:r>
                <a:rPr lang="en-AU" sz="1000" b="1" dirty="0"/>
                <a:t>*Two organisations achieved the same score.*</a:t>
              </a:r>
            </a:p>
            <a:p>
              <a:pPr lvl="0"/>
              <a:endParaRPr lang="en-AU" sz="1000" b="1" dirty="0"/>
            </a:p>
          </p:txBody>
        </p:sp>
      </p:grpSp>
      <p:pic>
        <p:nvPicPr>
          <p:cNvPr id="3" name="Picture 2">
            <a:extLst>
              <a:ext uri="{FF2B5EF4-FFF2-40B4-BE49-F238E27FC236}">
                <a16:creationId xmlns:a16="http://schemas.microsoft.com/office/drawing/2014/main" id="{FCA1328C-0753-4522-AE2B-C24722928248}"/>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7021429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Tier: Gold &amp; Platinum Employers</a:t>
            </a:r>
            <a:endParaRPr lang="en-AU" sz="1200" b="1" dirty="0">
              <a:solidFill>
                <a:srgbClr val="00B0F0"/>
              </a:solidFill>
            </a:endParaRPr>
          </a:p>
        </p:txBody>
      </p:sp>
      <p:grpSp>
        <p:nvGrpSpPr>
          <p:cNvPr id="7" name="Group 6">
            <a:extLst>
              <a:ext uri="{FF2B5EF4-FFF2-40B4-BE49-F238E27FC236}">
                <a16:creationId xmlns:a16="http://schemas.microsoft.com/office/drawing/2014/main" id="{D332F80D-9ABF-4354-87F9-3CAFBA991819}"/>
              </a:ext>
            </a:extLst>
          </p:cNvPr>
          <p:cNvGrpSpPr/>
          <p:nvPr/>
        </p:nvGrpSpPr>
        <p:grpSpPr>
          <a:xfrm>
            <a:off x="576000" y="1440000"/>
            <a:ext cx="2135624" cy="1211942"/>
            <a:chOff x="568548" y="1556792"/>
            <a:chExt cx="2061003" cy="1211942"/>
          </a:xfrm>
        </p:grpSpPr>
        <p:pic>
          <p:nvPicPr>
            <p:cNvPr id="8" name="Picture 7">
              <a:extLst>
                <a:ext uri="{FF2B5EF4-FFF2-40B4-BE49-F238E27FC236}">
                  <a16:creationId xmlns:a16="http://schemas.microsoft.com/office/drawing/2014/main" id="{C5C834CE-4E0D-4995-9A5E-E6C43B5F77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9" name="TextBox 8">
              <a:extLst>
                <a:ext uri="{FF2B5EF4-FFF2-40B4-BE49-F238E27FC236}">
                  <a16:creationId xmlns:a16="http://schemas.microsoft.com/office/drawing/2014/main" id="{36D31EF4-7953-4174-A8B5-E98ED6165B68}"/>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Capgemini</a:t>
              </a:r>
            </a:p>
            <a:p>
              <a:pPr marL="171450" lvl="0" indent="-171450">
                <a:buFont typeface="Arial" panose="020B0604020202020204" pitchFamily="34" charset="0"/>
                <a:buChar char="•"/>
              </a:pPr>
              <a:r>
                <a:rPr lang="en-AU" sz="1000" b="1" dirty="0"/>
                <a:t>RMIT University</a:t>
              </a:r>
            </a:p>
            <a:p>
              <a:pPr marL="171450" lvl="0" indent="-171450">
                <a:buFont typeface="Arial" panose="020B0604020202020204" pitchFamily="34" charset="0"/>
                <a:buChar char="•"/>
              </a:pPr>
              <a:r>
                <a:rPr lang="en-AU" sz="1000" b="1" dirty="0"/>
                <a:t>QBE Insurance</a:t>
              </a:r>
            </a:p>
          </p:txBody>
        </p:sp>
      </p:grpSp>
      <p:pic>
        <p:nvPicPr>
          <p:cNvPr id="5" name="Picture 4">
            <a:extLst>
              <a:ext uri="{FF2B5EF4-FFF2-40B4-BE49-F238E27FC236}">
                <a16:creationId xmlns:a16="http://schemas.microsoft.com/office/drawing/2014/main" id="{149C7DE0-14EB-491A-B501-11D4EC1BD8CA}"/>
              </a:ext>
            </a:extLst>
          </p:cNvPr>
          <p:cNvPicPr>
            <a:picLocks noChangeAspect="1"/>
          </p:cNvPicPr>
          <p:nvPr/>
        </p:nvPicPr>
        <p:blipFill>
          <a:blip r:embed="rId3"/>
          <a:stretch>
            <a:fillRect/>
          </a:stretch>
        </p:blipFill>
        <p:spPr>
          <a:xfrm>
            <a:off x="3240000" y="1296000"/>
            <a:ext cx="6052827" cy="5400000"/>
          </a:xfrm>
          <a:prstGeom prst="rect">
            <a:avLst/>
          </a:prstGeom>
        </p:spPr>
      </p:pic>
    </p:spTree>
    <p:extLst>
      <p:ext uri="{BB962C8B-B14F-4D97-AF65-F5344CB8AC3E}">
        <p14:creationId xmlns:p14="http://schemas.microsoft.com/office/powerpoint/2010/main" val="1094515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 r="10952" b="21178"/>
          <a:stretch/>
        </p:blipFill>
        <p:spPr>
          <a:xfrm>
            <a:off x="9912424" y="6230355"/>
            <a:ext cx="2067519" cy="491778"/>
          </a:xfrm>
          <a:prstGeom prst="rect">
            <a:avLst/>
          </a:prstGeom>
        </p:spPr>
      </p:pic>
      <p:pic>
        <p:nvPicPr>
          <p:cNvPr id="6" name="Picture 5"/>
          <p:cNvPicPr>
            <a:picLocks noChangeAspect="1"/>
          </p:cNvPicPr>
          <p:nvPr/>
        </p:nvPicPr>
        <p:blipFill>
          <a:blip r:embed="rId3"/>
          <a:stretch>
            <a:fillRect/>
          </a:stretch>
        </p:blipFill>
        <p:spPr>
          <a:xfrm>
            <a:off x="767408" y="980728"/>
            <a:ext cx="10760084" cy="4680000"/>
          </a:xfrm>
          <a:prstGeom prst="rect">
            <a:avLst/>
          </a:prstGeom>
        </p:spPr>
      </p:pic>
    </p:spTree>
    <p:extLst>
      <p:ext uri="{BB962C8B-B14F-4D97-AF65-F5344CB8AC3E}">
        <p14:creationId xmlns:p14="http://schemas.microsoft.com/office/powerpoint/2010/main" val="536902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624" y="288822"/>
            <a:ext cx="8951017" cy="1123954"/>
          </a:xfrm>
        </p:spPr>
        <p:txBody>
          <a:bodyPr/>
          <a:lstStyle/>
          <a:p>
            <a:r>
              <a:rPr lang="en-AU" b="1" dirty="0">
                <a:solidFill>
                  <a:srgbClr val="00B0F0"/>
                </a:solidFill>
              </a:rPr>
              <a:t>Annual Small Employer AWEI Participation Growth</a:t>
            </a:r>
            <a:br>
              <a:rPr lang="en-AU" b="1" dirty="0">
                <a:solidFill>
                  <a:srgbClr val="00B0F0"/>
                </a:solidFill>
              </a:rPr>
            </a:br>
            <a:r>
              <a:rPr lang="en-AU" sz="1400" b="1" dirty="0"/>
              <a:t>Note: 2020 Small Employers include up to 500 employers</a:t>
            </a:r>
            <a:endParaRPr lang="en-AU"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3187368"/>
              </p:ext>
            </p:extLst>
          </p:nvPr>
        </p:nvGraphicFramePr>
        <p:xfrm>
          <a:off x="2495600" y="1844824"/>
          <a:ext cx="6635080" cy="36490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6049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All</a:t>
            </a:r>
          </a:p>
        </p:txBody>
      </p:sp>
      <p:grpSp>
        <p:nvGrpSpPr>
          <p:cNvPr id="13" name="Group 12">
            <a:extLst>
              <a:ext uri="{FF2B5EF4-FFF2-40B4-BE49-F238E27FC236}">
                <a16:creationId xmlns:a16="http://schemas.microsoft.com/office/drawing/2014/main" id="{307DFE74-7566-4BEB-B7F4-7E93D54F90BD}"/>
              </a:ext>
            </a:extLst>
          </p:cNvPr>
          <p:cNvGrpSpPr/>
          <p:nvPr/>
        </p:nvGrpSpPr>
        <p:grpSpPr>
          <a:xfrm>
            <a:off x="576001" y="1440000"/>
            <a:ext cx="2135623" cy="1165153"/>
            <a:chOff x="568549" y="1556792"/>
            <a:chExt cx="2135623" cy="1165153"/>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7" name="TextBox 6"/>
            <p:cNvSpPr txBox="1"/>
            <p:nvPr/>
          </p:nvSpPr>
          <p:spPr>
            <a:xfrm>
              <a:off x="568549" y="2014059"/>
              <a:ext cx="213562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ADSSI Limited</a:t>
              </a:r>
            </a:p>
            <a:p>
              <a:pPr marL="171450" lvl="0" indent="-171450">
                <a:buFont typeface="Arial" panose="020B0604020202020204" pitchFamily="34" charset="0"/>
                <a:buChar char="•"/>
              </a:pPr>
              <a:r>
                <a:rPr lang="en-AU" sz="1000" b="1" dirty="0"/>
                <a:t>Dentons</a:t>
              </a:r>
            </a:p>
            <a:p>
              <a:pPr marL="171450" lvl="0" indent="-171450">
                <a:buFont typeface="Arial" panose="020B0604020202020204" pitchFamily="34" charset="0"/>
                <a:buChar char="•"/>
              </a:pPr>
              <a:r>
                <a:rPr lang="en-AU" sz="1000" b="1" dirty="0"/>
                <a:t>McCullough Robertson Lawyers</a:t>
              </a:r>
              <a:endParaRPr lang="en-AU" sz="1100" b="1" dirty="0"/>
            </a:p>
          </p:txBody>
        </p:sp>
      </p:grpSp>
      <p:pic>
        <p:nvPicPr>
          <p:cNvPr id="12" name="Content Placeholder 11">
            <a:extLst>
              <a:ext uri="{FF2B5EF4-FFF2-40B4-BE49-F238E27FC236}">
                <a16:creationId xmlns:a16="http://schemas.microsoft.com/office/drawing/2014/main" id="{8044AF7A-F3E9-4F3A-BAFB-927F992F1C1F}"/>
              </a:ext>
            </a:extLst>
          </p:cNvPr>
          <p:cNvPicPr>
            <a:picLocks noGrp="1" noChangeAspect="1"/>
          </p:cNvPicPr>
          <p:nvPr>
            <p:ph idx="1"/>
          </p:nvPr>
        </p:nvPicPr>
        <p:blipFill>
          <a:blip r:embed="rId3"/>
          <a:stretch>
            <a:fillRect/>
          </a:stretch>
        </p:blipFill>
        <p:spPr>
          <a:xfrm>
            <a:off x="3240000" y="1440000"/>
            <a:ext cx="5966894" cy="5040000"/>
          </a:xfrm>
          <a:prstGeom prst="rect">
            <a:avLst/>
          </a:prstGeom>
        </p:spPr>
      </p:pic>
    </p:spTree>
    <p:extLst>
      <p:ext uri="{BB962C8B-B14F-4D97-AF65-F5344CB8AC3E}">
        <p14:creationId xmlns:p14="http://schemas.microsoft.com/office/powerpoint/2010/main" val="3627420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Global</a:t>
            </a:r>
          </a:p>
        </p:txBody>
      </p:sp>
      <p:pic>
        <p:nvPicPr>
          <p:cNvPr id="15" name="Content Placeholder 14">
            <a:extLst>
              <a:ext uri="{FF2B5EF4-FFF2-40B4-BE49-F238E27FC236}">
                <a16:creationId xmlns:a16="http://schemas.microsoft.com/office/drawing/2014/main" id="{3E797B61-5524-4809-A9F8-625A24111E8A}"/>
              </a:ext>
            </a:extLst>
          </p:cNvPr>
          <p:cNvPicPr>
            <a:picLocks noGrp="1" noChangeAspect="1"/>
          </p:cNvPicPr>
          <p:nvPr>
            <p:ph idx="1"/>
          </p:nvPr>
        </p:nvPicPr>
        <p:blipFill>
          <a:blip r:embed="rId2"/>
          <a:stretch>
            <a:fillRect/>
          </a:stretch>
        </p:blipFill>
        <p:spPr>
          <a:xfrm>
            <a:off x="3240000" y="1440000"/>
            <a:ext cx="5966894" cy="5040000"/>
          </a:xfrm>
          <a:prstGeom prst="rect">
            <a:avLst/>
          </a:prstGeom>
        </p:spPr>
      </p:pic>
      <p:grpSp>
        <p:nvGrpSpPr>
          <p:cNvPr id="17" name="Group 16">
            <a:extLst>
              <a:ext uri="{FF2B5EF4-FFF2-40B4-BE49-F238E27FC236}">
                <a16:creationId xmlns:a16="http://schemas.microsoft.com/office/drawing/2014/main" id="{08CDE5DB-6624-4098-BC9E-4FEBBF881AFF}"/>
              </a:ext>
            </a:extLst>
          </p:cNvPr>
          <p:cNvGrpSpPr/>
          <p:nvPr/>
        </p:nvGrpSpPr>
        <p:grpSpPr>
          <a:xfrm>
            <a:off x="576000" y="1440000"/>
            <a:ext cx="1783035" cy="1227331"/>
            <a:chOff x="568548" y="1556792"/>
            <a:chExt cx="1783035" cy="1227331"/>
          </a:xfrm>
        </p:grpSpPr>
        <p:pic>
          <p:nvPicPr>
            <p:cNvPr id="18" name="Picture 17">
              <a:extLst>
                <a:ext uri="{FF2B5EF4-FFF2-40B4-BE49-F238E27FC236}">
                  <a16:creationId xmlns:a16="http://schemas.microsoft.com/office/drawing/2014/main" id="{2789810C-21E0-4544-B9D5-A5513C286F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9" name="TextBox 18">
              <a:extLst>
                <a:ext uri="{FF2B5EF4-FFF2-40B4-BE49-F238E27FC236}">
                  <a16:creationId xmlns:a16="http://schemas.microsoft.com/office/drawing/2014/main" id="{2E8637AD-1CC8-43E3-89D5-63B0B3074E33}"/>
                </a:ext>
              </a:extLst>
            </p:cNvPr>
            <p:cNvSpPr txBox="1"/>
            <p:nvPr/>
          </p:nvSpPr>
          <p:spPr>
            <a:xfrm>
              <a:off x="568548" y="2060848"/>
              <a:ext cx="1783035" cy="723275"/>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Boston Consulting Group</a:t>
              </a:r>
            </a:p>
            <a:p>
              <a:pPr marL="171450" lvl="0" indent="-171450">
                <a:buFont typeface="Arial" panose="020B0604020202020204" pitchFamily="34" charset="0"/>
                <a:buChar char="•"/>
              </a:pPr>
              <a:r>
                <a:rPr lang="en-AU" sz="1000" b="1" dirty="0"/>
                <a:t>Oliver Wyman</a:t>
              </a:r>
            </a:p>
            <a:p>
              <a:pPr marL="171450" lvl="0" indent="-171450">
                <a:buFont typeface="Arial" panose="020B0604020202020204" pitchFamily="34" charset="0"/>
                <a:buChar char="•"/>
              </a:pPr>
              <a:r>
                <a:rPr lang="en-AU" sz="1000" b="1" dirty="0"/>
                <a:t>Page Group</a:t>
              </a:r>
              <a:endParaRPr lang="en-AU" sz="1100" b="1" dirty="0"/>
            </a:p>
          </p:txBody>
        </p:sp>
      </p:grpSp>
    </p:spTree>
    <p:extLst>
      <p:ext uri="{BB962C8B-B14F-4D97-AF65-F5344CB8AC3E}">
        <p14:creationId xmlns:p14="http://schemas.microsoft.com/office/powerpoint/2010/main" val="1694139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1583</Words>
  <Application>Microsoft Office PowerPoint</Application>
  <PresentationFormat>Widescreen</PresentationFormat>
  <Paragraphs>270</Paragraphs>
  <Slides>58</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58</vt:i4>
      </vt:variant>
    </vt:vector>
  </HeadingPairs>
  <TitlesOfParts>
    <vt:vector size="64" baseType="lpstr">
      <vt:lpstr>Arial</vt:lpstr>
      <vt:lpstr>Calibri</vt:lpstr>
      <vt:lpstr>Calibri Light</vt:lpstr>
      <vt:lpstr>Times CE</vt:lpstr>
      <vt:lpstr>Office Theme</vt:lpstr>
      <vt:lpstr>Custom Design</vt:lpstr>
      <vt:lpstr>PowerPoint Presentation</vt:lpstr>
      <vt:lpstr>PowerPoint Presentation</vt:lpstr>
      <vt:lpstr>What is the AWEI?</vt:lpstr>
      <vt:lpstr>Academically assessed &amp; validated</vt:lpstr>
      <vt:lpstr>PowerPoint Presentation</vt:lpstr>
      <vt:lpstr>PowerPoint Presentation</vt:lpstr>
      <vt:lpstr>Annual Small Employer AWEI Participation Growth Note: 2020 Small Employers include up to 500 employers</vt:lpstr>
      <vt:lpstr>Small Employer Benchmark: All</vt:lpstr>
      <vt:lpstr>Small Employer Benchmark: Global</vt:lpstr>
      <vt:lpstr>Small Employer Benchmark: Private Sector </vt:lpstr>
      <vt:lpstr>Small Employer Benchmark: Banking &amp; Finance</vt:lpstr>
      <vt:lpstr>Small Employer Benchmark: NFP/Charity</vt:lpstr>
      <vt:lpstr>Small Employer Benchmark: Legal</vt:lpstr>
      <vt:lpstr>Small Employer Benchmark: Professional Services </vt:lpstr>
      <vt:lpstr>2020 Small Employer Score Distribution: Recognition Tiers</vt:lpstr>
      <vt:lpstr>Small Employer Benchmark: Participating Tier</vt:lpstr>
      <vt:lpstr>Small Employer Benchmark: Bronze Tier</vt:lpstr>
      <vt:lpstr>Small Employer Benchmark: Gold Tier</vt:lpstr>
      <vt:lpstr>PowerPoint Presentation</vt:lpstr>
      <vt:lpstr>PowerPoint Presentation</vt:lpstr>
      <vt:lpstr>Annual AWEI Submissions: Participation Growth * Includes Small Employers &amp; Platinum Partner Projects</vt:lpstr>
      <vt:lpstr>Annual Employee Survey: Participation Growth *Includes all employers, regardless of Employer Size</vt:lpstr>
      <vt:lpstr>PowerPoint Presentation</vt:lpstr>
      <vt:lpstr>Benchmark: All Employers</vt:lpstr>
      <vt:lpstr>Benchmark: Global Employers</vt:lpstr>
      <vt:lpstr>PowerPoint Presentation</vt:lpstr>
      <vt:lpstr>PowerPoint Presentation</vt:lpstr>
      <vt:lpstr>PowerPoint Presentation</vt:lpstr>
      <vt:lpstr>PowerPoint Presentation</vt:lpstr>
      <vt:lpstr>PowerPoint Presentation</vt:lpstr>
      <vt:lpstr>Public Sector</vt:lpstr>
      <vt:lpstr>Private Sector </vt:lpstr>
      <vt:lpstr>Federal Government</vt:lpstr>
      <vt:lpstr>State &amp; Local Government</vt:lpstr>
      <vt:lpstr>State Government</vt:lpstr>
      <vt:lpstr>Higher Education</vt:lpstr>
      <vt:lpstr>Not-for-Profit / Charities</vt:lpstr>
      <vt:lpstr>PowerPoint Presentation</vt:lpstr>
      <vt:lpstr>ASX Top 50</vt:lpstr>
      <vt:lpstr>Banking &amp; Finance</vt:lpstr>
      <vt:lpstr>Community Services</vt:lpstr>
      <vt:lpstr>Energy/Utilities</vt:lpstr>
      <vt:lpstr>Health &amp; Wellbeing</vt:lpstr>
      <vt:lpstr>Hospitality</vt:lpstr>
      <vt:lpstr>Insurance</vt:lpstr>
      <vt:lpstr>Legal</vt:lpstr>
      <vt:lpstr>Professional Services</vt:lpstr>
      <vt:lpstr>Property &amp; Construction</vt:lpstr>
      <vt:lpstr>Property / Real Estate</vt:lpstr>
      <vt:lpstr>Resources / Mining </vt:lpstr>
      <vt:lpstr>Retail</vt:lpstr>
      <vt:lpstr>Technology / Communications</vt:lpstr>
      <vt:lpstr>PowerPoint Presentation</vt:lpstr>
      <vt:lpstr>2020 Standard Employer Score Distribution: Recognition Tiers</vt:lpstr>
      <vt:lpstr>Tier: Participating Employers</vt:lpstr>
      <vt:lpstr> Tier: Bronze Employers </vt:lpstr>
      <vt:lpstr>Tier: Silver Employers</vt:lpstr>
      <vt:lpstr>Tier: Gold &amp; Platinum Employers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2020-05-26T01:41:58Z</dcterms:created>
  <dcterms:modified xsi:type="dcterms:W3CDTF">2020-10-07T23:08:22Z</dcterms:modified>
</cp:coreProperties>
</file>