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72"/>
  </p:notesMasterIdLst>
  <p:handoutMasterIdLst>
    <p:handoutMasterId r:id="rId73"/>
  </p:handoutMasterIdLst>
  <p:sldIdLst>
    <p:sldId id="358" r:id="rId3"/>
    <p:sldId id="300" r:id="rId4"/>
    <p:sldId id="257" r:id="rId5"/>
    <p:sldId id="261" r:id="rId6"/>
    <p:sldId id="262" r:id="rId7"/>
    <p:sldId id="359" r:id="rId8"/>
    <p:sldId id="427" r:id="rId9"/>
    <p:sldId id="350" r:id="rId10"/>
    <p:sldId id="351" r:id="rId11"/>
    <p:sldId id="352" r:id="rId12"/>
    <p:sldId id="385" r:id="rId13"/>
    <p:sldId id="373" r:id="rId14"/>
    <p:sldId id="379" r:id="rId15"/>
    <p:sldId id="372" r:id="rId16"/>
    <p:sldId id="378" r:id="rId17"/>
    <p:sldId id="370" r:id="rId18"/>
    <p:sldId id="374" r:id="rId19"/>
    <p:sldId id="371" r:id="rId20"/>
    <p:sldId id="386" r:id="rId21"/>
    <p:sldId id="387" r:id="rId22"/>
    <p:sldId id="381" r:id="rId23"/>
    <p:sldId id="382" r:id="rId24"/>
    <p:sldId id="383" r:id="rId25"/>
    <p:sldId id="384" r:id="rId26"/>
    <p:sldId id="360" r:id="rId27"/>
    <p:sldId id="369" r:id="rId28"/>
    <p:sldId id="363" r:id="rId29"/>
    <p:sldId id="264" r:id="rId30"/>
    <p:sldId id="389" r:id="rId31"/>
    <p:sldId id="390" r:id="rId32"/>
    <p:sldId id="391" r:id="rId33"/>
    <p:sldId id="392" r:id="rId34"/>
    <p:sldId id="393" r:id="rId35"/>
    <p:sldId id="362" r:id="rId36"/>
    <p:sldId id="399" r:id="rId37"/>
    <p:sldId id="400" r:id="rId38"/>
    <p:sldId id="403" r:id="rId39"/>
    <p:sldId id="398" r:id="rId40"/>
    <p:sldId id="402" r:id="rId41"/>
    <p:sldId id="401" r:id="rId42"/>
    <p:sldId id="364" r:id="rId43"/>
    <p:sldId id="404" r:id="rId44"/>
    <p:sldId id="406" r:id="rId45"/>
    <p:sldId id="407" r:id="rId46"/>
    <p:sldId id="405" r:id="rId47"/>
    <p:sldId id="408" r:id="rId48"/>
    <p:sldId id="409" r:id="rId49"/>
    <p:sldId id="410" r:id="rId50"/>
    <p:sldId id="411" r:id="rId51"/>
    <p:sldId id="413" r:id="rId52"/>
    <p:sldId id="412" r:id="rId53"/>
    <p:sldId id="415" r:id="rId54"/>
    <p:sldId id="416" r:id="rId55"/>
    <p:sldId id="417" r:id="rId56"/>
    <p:sldId id="418" r:id="rId57"/>
    <p:sldId id="419" r:id="rId58"/>
    <p:sldId id="424" r:id="rId59"/>
    <p:sldId id="420" r:id="rId60"/>
    <p:sldId id="421" r:id="rId61"/>
    <p:sldId id="422" r:id="rId62"/>
    <p:sldId id="423" r:id="rId63"/>
    <p:sldId id="425" r:id="rId64"/>
    <p:sldId id="426" r:id="rId65"/>
    <p:sldId id="365" r:id="rId66"/>
    <p:sldId id="388" r:id="rId67"/>
    <p:sldId id="394" r:id="rId68"/>
    <p:sldId id="395" r:id="rId69"/>
    <p:sldId id="396" r:id="rId70"/>
    <p:sldId id="397" r:id="rId71"/>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65" autoAdjust="0"/>
  </p:normalViewPr>
  <p:slideViewPr>
    <p:cSldViewPr>
      <p:cViewPr varScale="1">
        <p:scale>
          <a:sx n="82" d="100"/>
          <a:sy n="82" d="100"/>
        </p:scale>
        <p:origin x="106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Employer Participation: AWEI</a:t>
            </a:r>
          </a:p>
        </c:rich>
      </c:tx>
      <c:layout>
        <c:manualLayout>
          <c:xMode val="edge"/>
          <c:yMode val="edge"/>
          <c:x val="5.6071894789467829E-2"/>
          <c:y val="6.2646648239892272E-2"/>
        </c:manualLayout>
      </c:layout>
      <c:overlay val="0"/>
    </c:title>
    <c:autoTitleDeleted val="0"/>
    <c:plotArea>
      <c:layout>
        <c:manualLayout>
          <c:layoutTarget val="inner"/>
          <c:xMode val="edge"/>
          <c:yMode val="edge"/>
          <c:x val="1.8654444377975098E-2"/>
          <c:y val="0.14608864034849733"/>
          <c:w val="0.96269111124404982"/>
          <c:h val="0.76672235257621324"/>
        </c:manualLayout>
      </c:layout>
      <c:lineChart>
        <c:grouping val="standard"/>
        <c:varyColors val="0"/>
        <c:ser>
          <c:idx val="0"/>
          <c:order val="0"/>
          <c:tx>
            <c:strRef>
              <c:f>Sheet1!$B$1</c:f>
              <c:strCache>
                <c:ptCount val="1"/>
                <c:pt idx="0">
                  <c:v>Index Participation</c:v>
                </c:pt>
              </c:strCache>
            </c:strRef>
          </c:tx>
          <c:marker>
            <c:spPr>
              <a:solidFill>
                <a:srgbClr val="00B0F0"/>
              </a:solidFill>
            </c:spPr>
          </c:marker>
          <c:dLbls>
            <c:dLbl>
              <c:idx val="0"/>
              <c:layout>
                <c:manualLayout>
                  <c:x val="-9.5205767735208838E-3"/>
                  <c:y val="4.1764432159928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FF-4E03-882D-F7D6827762C8}"/>
                </c:ext>
              </c:extLst>
            </c:dLbl>
            <c:dLbl>
              <c:idx val="1"/>
              <c:layout>
                <c:manualLayout>
                  <c:x val="-1.0175151478895507E-2"/>
                  <c:y val="3.480369346660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FF-4E03-882D-F7D6827762C8}"/>
                </c:ext>
              </c:extLst>
            </c:dLbl>
            <c:dLbl>
              <c:idx val="2"/>
              <c:layout>
                <c:manualLayout>
                  <c:x val="-9.1338676044542058E-3"/>
                  <c:y val="3.8284062813267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FF-4E03-882D-F7D6827762C8}"/>
                </c:ext>
              </c:extLst>
            </c:dLbl>
            <c:dLbl>
              <c:idx val="3"/>
              <c:layout>
                <c:manualLayout>
                  <c:x val="-1.0393343047353712E-2"/>
                  <c:y val="2.7842954773285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FF-4E03-882D-F7D6827762C8}"/>
                </c:ext>
              </c:extLst>
            </c:dLbl>
            <c:dLbl>
              <c:idx val="4"/>
              <c:layout>
                <c:manualLayout>
                  <c:x val="-9.9569599104373015E-3"/>
                  <c:y val="3.4803693466606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FF-4E03-882D-F7D6827762C8}"/>
                </c:ext>
              </c:extLst>
            </c:dLbl>
            <c:dLbl>
              <c:idx val="5"/>
              <c:layout>
                <c:manualLayout>
                  <c:x val="-1.0175151478895569E-2"/>
                  <c:y val="3.1323324119946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1D-462E-91AB-B9A8EE2C913A}"/>
                </c:ext>
              </c:extLst>
            </c:dLbl>
            <c:dLbl>
              <c:idx val="6"/>
              <c:layout>
                <c:manualLayout>
                  <c:x val="-1.0175151478895507E-2"/>
                  <c:y val="3.4803693466606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1D-462E-91AB-B9A8EE2C913A}"/>
                </c:ext>
              </c:extLst>
            </c:dLbl>
            <c:dLbl>
              <c:idx val="7"/>
              <c:layout>
                <c:manualLayout>
                  <c:x val="-1.0175151478895507E-2"/>
                  <c:y val="3.1323324119946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1D-462E-91AB-B9A8EE2C913A}"/>
                </c:ext>
              </c:extLst>
            </c:dLbl>
            <c:dLbl>
              <c:idx val="8"/>
              <c:layout>
                <c:manualLayout>
                  <c:x val="-1.1871010058711426E-2"/>
                  <c:y val="3.8284062813267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1D-462E-91AB-B9A8EE2C913A}"/>
                </c:ext>
              </c:extLst>
            </c:dLbl>
            <c:dLbl>
              <c:idx val="9"/>
              <c:layout>
                <c:manualLayout>
                  <c:x val="-2.2046161537607058E-2"/>
                  <c:y val="4.1764432159928144E-2"/>
                </c:manualLayout>
              </c:layout>
              <c:tx>
                <c:rich>
                  <a:bodyPr/>
                  <a:lstStyle/>
                  <a:p>
                    <a:r>
                      <a:rPr lang="en-US" dirty="0"/>
                      <a:t>154</a:t>
                    </a:r>
                  </a:p>
                </c:rich>
              </c:tx>
              <c:showLegendKey val="0"/>
              <c:showVal val="1"/>
              <c:showCatName val="0"/>
              <c:showSerName val="0"/>
              <c:showPercent val="0"/>
              <c:showBubbleSize val="0"/>
              <c:extLst>
                <c:ext xmlns:c15="http://schemas.microsoft.com/office/drawing/2012/chart" uri="{CE6537A1-D6FC-4f65-9D91-7224C49458BB}">
                  <c15:layout>
                    <c:manualLayout>
                      <c:w val="4.1107611974737848E-2"/>
                      <c:h val="7.5349996355203758E-2"/>
                    </c:manualLayout>
                  </c15:layout>
                  <c15:showDataLabelsRange val="0"/>
                </c:ext>
                <c:ext xmlns:c16="http://schemas.microsoft.com/office/drawing/2014/chart" uri="{C3380CC4-5D6E-409C-BE32-E72D297353CC}">
                  <c16:uniqueId val="{00000001-7E1D-462E-91AB-B9A8EE2C913A}"/>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General</c:formatCode>
                <c:ptCount val="11"/>
                <c:pt idx="0">
                  <c:v>23</c:v>
                </c:pt>
                <c:pt idx="1">
                  <c:v>26</c:v>
                </c:pt>
                <c:pt idx="2">
                  <c:v>36</c:v>
                </c:pt>
                <c:pt idx="3">
                  <c:v>42</c:v>
                </c:pt>
                <c:pt idx="4">
                  <c:v>58</c:v>
                </c:pt>
                <c:pt idx="5">
                  <c:v>85</c:v>
                </c:pt>
                <c:pt idx="6">
                  <c:v>116</c:v>
                </c:pt>
                <c:pt idx="7">
                  <c:v>136</c:v>
                </c:pt>
                <c:pt idx="8">
                  <c:v>156</c:v>
                </c:pt>
                <c:pt idx="9">
                  <c:v>155</c:v>
                </c:pt>
                <c:pt idx="10">
                  <c:v>169</c:v>
                </c:pt>
              </c:numCache>
            </c:numRef>
          </c:val>
          <c:smooth val="0"/>
          <c:extLst>
            <c:ext xmlns:c16="http://schemas.microsoft.com/office/drawing/2014/chart" uri="{C3380CC4-5D6E-409C-BE32-E72D297353CC}">
              <c16:uniqueId val="{00000005-38FF-4E03-882D-F7D6827762C8}"/>
            </c:ext>
          </c:extLst>
        </c:ser>
        <c:dLbls>
          <c:showLegendKey val="0"/>
          <c:showVal val="1"/>
          <c:showCatName val="0"/>
          <c:showSerName val="0"/>
          <c:showPercent val="0"/>
          <c:showBubbleSize val="0"/>
        </c:dLbls>
        <c:marker val="1"/>
        <c:smooth val="0"/>
        <c:axId val="121892968"/>
        <c:axId val="121894536"/>
      </c:lineChart>
      <c:catAx>
        <c:axId val="121892968"/>
        <c:scaling>
          <c:orientation val="minMax"/>
        </c:scaling>
        <c:delete val="0"/>
        <c:axPos val="b"/>
        <c:numFmt formatCode="General" sourceLinked="1"/>
        <c:majorTickMark val="none"/>
        <c:minorTickMark val="none"/>
        <c:tickLblPos val="nextTo"/>
        <c:crossAx val="121894536"/>
        <c:crosses val="autoZero"/>
        <c:auto val="1"/>
        <c:lblAlgn val="ctr"/>
        <c:lblOffset val="100"/>
        <c:noMultiLvlLbl val="0"/>
      </c:catAx>
      <c:valAx>
        <c:axId val="121894536"/>
        <c:scaling>
          <c:orientation val="minMax"/>
        </c:scaling>
        <c:delete val="1"/>
        <c:axPos val="l"/>
        <c:numFmt formatCode="General" sourceLinked="1"/>
        <c:majorTickMark val="none"/>
        <c:minorTickMark val="none"/>
        <c:tickLblPos val="nextTo"/>
        <c:crossAx val="121892968"/>
        <c:crosses val="autoZero"/>
        <c:crossBetween val="between"/>
      </c:valAx>
    </c:plotArea>
    <c:plotVisOnly val="1"/>
    <c:dispBlanksAs val="gap"/>
    <c:showDLblsOverMax val="0"/>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1"/>
              <c:tx>
                <c:rich>
                  <a:bodyPr/>
                  <a:lstStyle/>
                  <a:p>
                    <a:r>
                      <a:rPr lang="en-US" dirty="0"/>
                      <a:t>3,026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B42-440A-9231-FE497FF9B139}"/>
                </c:ext>
              </c:extLst>
            </c:dLbl>
            <c:dLbl>
              <c:idx val="2"/>
              <c:tx>
                <c:rich>
                  <a:bodyPr/>
                  <a:lstStyle/>
                  <a:p>
                    <a:r>
                      <a:rPr lang="en-US" dirty="0"/>
                      <a:t>5,663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B42-440A-9231-FE497FF9B139}"/>
                </c:ext>
              </c:extLst>
            </c:dLbl>
            <c:dLbl>
              <c:idx val="3"/>
              <c:tx>
                <c:rich>
                  <a:bodyPr/>
                  <a:lstStyle/>
                  <a:p>
                    <a:r>
                      <a:rPr lang="en-US" dirty="0"/>
                      <a:t>9,048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B42-440A-9231-FE497FF9B139}"/>
                </c:ext>
              </c:extLst>
            </c:dLbl>
            <c:dLbl>
              <c:idx val="4"/>
              <c:tx>
                <c:rich>
                  <a:bodyPr/>
                  <a:lstStyle/>
                  <a:p>
                    <a:r>
                      <a:rPr lang="en-US" dirty="0"/>
                      <a:t>13,393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B42-440A-9231-FE497FF9B139}"/>
                </c:ext>
              </c:extLst>
            </c:dLbl>
            <c:dLbl>
              <c:idx val="5"/>
              <c:tx>
                <c:rich>
                  <a:bodyPr/>
                  <a:lstStyle/>
                  <a:p>
                    <a:r>
                      <a:rPr lang="en-US" dirty="0"/>
                      <a:t>16,759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B42-440A-9231-FE497FF9B139}"/>
                </c:ext>
              </c:extLst>
            </c:dLbl>
            <c:dLbl>
              <c:idx val="6"/>
              <c:tx>
                <c:rich>
                  <a:bodyPr/>
                  <a:lstStyle/>
                  <a:p>
                    <a:r>
                      <a:rPr lang="en-US" dirty="0"/>
                      <a:t>23,120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42-440A-9231-FE497FF9B139}"/>
                </c:ext>
              </c:extLst>
            </c:dLbl>
            <c:dLbl>
              <c:idx val="7"/>
              <c:tx>
                <c:rich>
                  <a:bodyPr/>
                  <a:lstStyle/>
                  <a:p>
                    <a:r>
                      <a:rPr lang="en-US" dirty="0"/>
                      <a:t>27,349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B42-440A-9231-FE497FF9B1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General</c:formatCode>
                <c:ptCount val="10"/>
                <c:pt idx="0">
                  <c:v>770</c:v>
                </c:pt>
                <c:pt idx="1">
                  <c:v>3026</c:v>
                </c:pt>
                <c:pt idx="2">
                  <c:v>5663</c:v>
                </c:pt>
                <c:pt idx="3">
                  <c:v>9048</c:v>
                </c:pt>
                <c:pt idx="4">
                  <c:v>13393</c:v>
                </c:pt>
                <c:pt idx="5">
                  <c:v>16759</c:v>
                </c:pt>
                <c:pt idx="6">
                  <c:v>23120</c:v>
                </c:pt>
                <c:pt idx="7">
                  <c:v>27349</c:v>
                </c:pt>
                <c:pt idx="8" formatCode="#,##0">
                  <c:v>33752</c:v>
                </c:pt>
                <c:pt idx="9" formatCode="#,##0">
                  <c:v>44915</c:v>
                </c:pt>
              </c:numCache>
            </c:numRef>
          </c:val>
          <c:extLst>
            <c:ext xmlns:c16="http://schemas.microsoft.com/office/drawing/2014/chart" uri="{C3380CC4-5D6E-409C-BE32-E72D297353CC}">
              <c16:uniqueId val="{00000000-AB42-440A-9231-FE497FF9B139}"/>
            </c:ext>
          </c:extLst>
        </c:ser>
        <c:dLbls>
          <c:dLblPos val="outEnd"/>
          <c:showLegendKey val="0"/>
          <c:showVal val="1"/>
          <c:showCatName val="0"/>
          <c:showSerName val="0"/>
          <c:showPercent val="0"/>
          <c:showBubbleSize val="0"/>
        </c:dLbls>
        <c:gapWidth val="219"/>
        <c:overlap val="-27"/>
        <c:axId val="204944816"/>
        <c:axId val="204953136"/>
      </c:barChart>
      <c:catAx>
        <c:axId val="20494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953136"/>
        <c:crosses val="autoZero"/>
        <c:auto val="1"/>
        <c:lblAlgn val="ctr"/>
        <c:lblOffset val="100"/>
        <c:noMultiLvlLbl val="0"/>
      </c:catAx>
      <c:valAx>
        <c:axId val="204953136"/>
        <c:scaling>
          <c:orientation val="minMax"/>
        </c:scaling>
        <c:delete val="1"/>
        <c:axPos val="l"/>
        <c:numFmt formatCode="General" sourceLinked="1"/>
        <c:majorTickMark val="none"/>
        <c:minorTickMark val="none"/>
        <c:tickLblPos val="nextTo"/>
        <c:crossAx val="204944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Small Employer Participation : AWEI</a:t>
            </a:r>
          </a:p>
        </c:rich>
      </c:tx>
      <c:layout>
        <c:manualLayout>
          <c:xMode val="edge"/>
          <c:yMode val="edge"/>
          <c:x val="5.4375983409393716E-2"/>
          <c:y val="4.1764432159928179E-2"/>
        </c:manualLayout>
      </c:layout>
      <c:overlay val="0"/>
    </c:title>
    <c:autoTitleDeleted val="0"/>
    <c:plotArea>
      <c:layout>
        <c:manualLayout>
          <c:layoutTarget val="inner"/>
          <c:xMode val="edge"/>
          <c:yMode val="edge"/>
          <c:x val="3.2539170590256634E-2"/>
          <c:y val="0.13912790165517597"/>
          <c:w val="0.9578904851184914"/>
          <c:h val="0.76672235257621324"/>
        </c:manualLayout>
      </c:layout>
      <c:lineChart>
        <c:grouping val="standard"/>
        <c:varyColors val="0"/>
        <c:ser>
          <c:idx val="0"/>
          <c:order val="0"/>
          <c:tx>
            <c:strRef>
              <c:f>Sheet1!$B$1</c:f>
              <c:strCache>
                <c:ptCount val="1"/>
                <c:pt idx="0">
                  <c:v>Index Participation</c:v>
                </c:pt>
              </c:strCache>
            </c:strRef>
          </c:tx>
          <c:marker>
            <c:spPr>
              <a:solidFill>
                <a:srgbClr val="00B0F0"/>
              </a:solidFill>
            </c:spPr>
          </c:marker>
          <c:dLbls>
            <c:dLbl>
              <c:idx val="0"/>
              <c:layout>
                <c:manualLayout>
                  <c:x val="5.7422065747511708E-3"/>
                  <c:y val="3.1323324119946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12-483A-872B-F5AFB6DCFE6E}"/>
                </c:ext>
              </c:extLst>
            </c:dLbl>
            <c:dLbl>
              <c:idx val="1"/>
              <c:layout>
                <c:manualLayout>
                  <c:x val="0"/>
                  <c:y val="2.7842954773285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12-483A-872B-F5AFB6DCFE6E}"/>
                </c:ext>
              </c:extLst>
            </c:dLbl>
            <c:dLbl>
              <c:idx val="2"/>
              <c:layout>
                <c:manualLayout>
                  <c:x val="-5.7422065747511708E-3"/>
                  <c:y val="2.7842954773285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12-483A-872B-F5AFB6DCFE6E}"/>
                </c:ext>
              </c:extLst>
            </c:dLbl>
            <c:dLbl>
              <c:idx val="3"/>
              <c:layout>
                <c:manualLayout>
                  <c:x val="-1.9140688582503904E-3"/>
                  <c:y val="2.0882216079964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12-483A-872B-F5AFB6DCFE6E}"/>
                </c:ext>
              </c:extLst>
            </c:dLbl>
            <c:dLbl>
              <c:idx val="4"/>
              <c:layout>
                <c:manualLayout>
                  <c:x val="1.9140688582503904E-3"/>
                  <c:y val="2.4362585426624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12-483A-872B-F5AFB6DCFE6E}"/>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5</c:v>
                </c:pt>
                <c:pt idx="1">
                  <c:v>11</c:v>
                </c:pt>
                <c:pt idx="2">
                  <c:v>14</c:v>
                </c:pt>
                <c:pt idx="3">
                  <c:v>27</c:v>
                </c:pt>
                <c:pt idx="4">
                  <c:v>38</c:v>
                </c:pt>
              </c:numCache>
            </c:numRef>
          </c:val>
          <c:smooth val="0"/>
          <c:extLst>
            <c:ext xmlns:c16="http://schemas.microsoft.com/office/drawing/2014/chart" uri="{C3380CC4-5D6E-409C-BE32-E72D297353CC}">
              <c16:uniqueId val="{00000005-BC12-483A-872B-F5AFB6DCFE6E}"/>
            </c:ext>
          </c:extLst>
        </c:ser>
        <c:dLbls>
          <c:showLegendKey val="0"/>
          <c:showVal val="1"/>
          <c:showCatName val="0"/>
          <c:showSerName val="0"/>
          <c:showPercent val="0"/>
          <c:showBubbleSize val="0"/>
        </c:dLbls>
        <c:marker val="1"/>
        <c:smooth val="0"/>
        <c:axId val="121891792"/>
        <c:axId val="121898064"/>
      </c:lineChart>
      <c:catAx>
        <c:axId val="121891792"/>
        <c:scaling>
          <c:orientation val="minMax"/>
        </c:scaling>
        <c:delete val="0"/>
        <c:axPos val="b"/>
        <c:numFmt formatCode="General" sourceLinked="1"/>
        <c:majorTickMark val="none"/>
        <c:minorTickMark val="none"/>
        <c:tickLblPos val="nextTo"/>
        <c:crossAx val="121898064"/>
        <c:crosses val="autoZero"/>
        <c:auto val="1"/>
        <c:lblAlgn val="ctr"/>
        <c:lblOffset val="100"/>
        <c:noMultiLvlLbl val="0"/>
      </c:catAx>
      <c:valAx>
        <c:axId val="121898064"/>
        <c:scaling>
          <c:orientation val="minMax"/>
        </c:scaling>
        <c:delete val="1"/>
        <c:axPos val="l"/>
        <c:numFmt formatCode="General" sourceLinked="1"/>
        <c:majorTickMark val="none"/>
        <c:minorTickMark val="none"/>
        <c:tickLblPos val="nextTo"/>
        <c:crossAx val="121891792"/>
        <c:crosses val="autoZero"/>
        <c:crossBetween val="between"/>
      </c:valAx>
    </c:plotArea>
    <c:plotVisOnly val="1"/>
    <c:dispBlanksAs val="gap"/>
    <c:showDLblsOverMax val="0"/>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2021 Tier Entry Points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Participating (n17)</c:v>
                </c:pt>
                <c:pt idx="1">
                  <c:v>Bronze (n9)</c:v>
                </c:pt>
                <c:pt idx="2">
                  <c:v>Silver (n7)</c:v>
                </c:pt>
                <c:pt idx="3">
                  <c:v>Gold (n5)</c:v>
                </c:pt>
              </c:strCache>
            </c:strRef>
          </c:cat>
          <c:val>
            <c:numRef>
              <c:f>Sheet1!$B$2:$B$5</c:f>
              <c:numCache>
                <c:formatCode>General</c:formatCode>
                <c:ptCount val="4"/>
                <c:pt idx="0">
                  <c:v>0</c:v>
                </c:pt>
                <c:pt idx="1">
                  <c:v>54</c:v>
                </c:pt>
                <c:pt idx="2">
                  <c:v>71</c:v>
                </c:pt>
                <c:pt idx="3">
                  <c:v>87</c:v>
                </c:pt>
              </c:numCache>
            </c:numRef>
          </c:val>
          <c:smooth val="0"/>
          <c:extLst>
            <c:ext xmlns:c16="http://schemas.microsoft.com/office/drawing/2014/chart" uri="{C3380CC4-5D6E-409C-BE32-E72D297353CC}">
              <c16:uniqueId val="{00000000-3B77-4A58-9FBE-073D7A7FF6DF}"/>
            </c:ext>
          </c:extLst>
        </c:ser>
        <c:dLbls>
          <c:showLegendKey val="0"/>
          <c:showVal val="0"/>
          <c:showCatName val="0"/>
          <c:showSerName val="0"/>
          <c:showPercent val="0"/>
          <c:showBubbleSize val="0"/>
        </c:dLbls>
        <c:smooth val="0"/>
        <c:axId val="1400702768"/>
        <c:axId val="1400705264"/>
      </c:lineChart>
      <c:catAx>
        <c:axId val="140070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0705264"/>
        <c:crosses val="autoZero"/>
        <c:auto val="1"/>
        <c:lblAlgn val="ctr"/>
        <c:lblOffset val="100"/>
        <c:noMultiLvlLbl val="0"/>
      </c:catAx>
      <c:valAx>
        <c:axId val="140070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070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2021 Tier Entry Points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Participating (n49)</c:v>
                </c:pt>
                <c:pt idx="1">
                  <c:v>Bronze (n37)</c:v>
                </c:pt>
                <c:pt idx="2">
                  <c:v>Silver (n17)</c:v>
                </c:pt>
                <c:pt idx="3">
                  <c:v>Gold (n21)</c:v>
                </c:pt>
              </c:strCache>
            </c:strRef>
          </c:cat>
          <c:val>
            <c:numRef>
              <c:f>Sheet1!$B$2:$B$5</c:f>
              <c:numCache>
                <c:formatCode>General</c:formatCode>
                <c:ptCount val="4"/>
                <c:pt idx="0">
                  <c:v>0</c:v>
                </c:pt>
                <c:pt idx="1">
                  <c:v>94</c:v>
                </c:pt>
                <c:pt idx="2">
                  <c:v>140</c:v>
                </c:pt>
                <c:pt idx="3">
                  <c:v>167</c:v>
                </c:pt>
              </c:numCache>
            </c:numRef>
          </c:val>
          <c:smooth val="0"/>
          <c:extLst>
            <c:ext xmlns:c16="http://schemas.microsoft.com/office/drawing/2014/chart" uri="{C3380CC4-5D6E-409C-BE32-E72D297353CC}">
              <c16:uniqueId val="{00000000-3B77-4A58-9FBE-073D7A7FF6DF}"/>
            </c:ext>
          </c:extLst>
        </c:ser>
        <c:dLbls>
          <c:dLblPos val="t"/>
          <c:showLegendKey val="0"/>
          <c:showVal val="1"/>
          <c:showCatName val="0"/>
          <c:showSerName val="0"/>
          <c:showPercent val="0"/>
          <c:showBubbleSize val="0"/>
        </c:dLbls>
        <c:smooth val="0"/>
        <c:axId val="1400702768"/>
        <c:axId val="1400705264"/>
      </c:lineChart>
      <c:catAx>
        <c:axId val="140070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0705264"/>
        <c:crosses val="autoZero"/>
        <c:auto val="1"/>
        <c:lblAlgn val="ctr"/>
        <c:lblOffset val="100"/>
        <c:noMultiLvlLbl val="0"/>
      </c:catAx>
      <c:valAx>
        <c:axId val="1400705264"/>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070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0-05-26T11:42:50.814" idx="1">
    <p:pos x="10" y="10"/>
    <p:text/>
    <p:extLst>
      <p:ext uri="{C676402C-5697-4E1C-873F-D02D1690AC5C}">
        <p15:threadingInfo xmlns:p15="http://schemas.microsoft.com/office/powerpoint/2012/main" timeZoneBias="-6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92AAE171-7CD9-429B-856B-A92EB573AAD0}" type="datetimeFigureOut">
              <a:rPr lang="en-AU" smtClean="0"/>
              <a:t>9/07/2021</a:t>
            </a:fld>
            <a:endParaRPr lang="en-AU" dirty="0"/>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0C79FEB3-4CC2-4C76-A315-36E9EE5DAF8B}" type="slidenum">
              <a:rPr lang="en-AU" smtClean="0"/>
              <a:t>‹#›</a:t>
            </a:fld>
            <a:endParaRPr lang="en-AU" dirty="0"/>
          </a:p>
        </p:txBody>
      </p:sp>
    </p:spTree>
    <p:extLst>
      <p:ext uri="{BB962C8B-B14F-4D97-AF65-F5344CB8AC3E}">
        <p14:creationId xmlns:p14="http://schemas.microsoft.com/office/powerpoint/2010/main" val="16477287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8524AB5A-3DFC-4F73-ABCD-54D949843798}" type="datetimeFigureOut">
              <a:rPr lang="en-AU" smtClean="0"/>
              <a:t>9/07/2021</a:t>
            </a:fld>
            <a:endParaRPr lang="en-AU"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DCA8E79-ABB3-4EC8-9DEC-932A098E3CFC}" type="slidenum">
              <a:rPr lang="en-AU" smtClean="0"/>
              <a:t>‹#›</a:t>
            </a:fld>
            <a:endParaRPr lang="en-AU" dirty="0"/>
          </a:p>
        </p:txBody>
      </p:sp>
    </p:spTree>
    <p:extLst>
      <p:ext uri="{BB962C8B-B14F-4D97-AF65-F5344CB8AC3E}">
        <p14:creationId xmlns:p14="http://schemas.microsoft.com/office/powerpoint/2010/main" val="19867935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These next couple</a:t>
            </a:r>
            <a:r>
              <a:rPr lang="en-AU" baseline="0" dirty="0"/>
              <a:t> of slides contain general benchmarking data applicable to all submitting organisations and provide some context to the history and ongoing shift in practice.</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a:t>
            </a:r>
            <a:r>
              <a:rPr lang="en-AU" baseline="0" dirty="0"/>
              <a:t> chart shows this year</a:t>
            </a:r>
            <a:r>
              <a:rPr lang="en-AU" dirty="0"/>
              <a:t>’s score distribution across</a:t>
            </a:r>
            <a:r>
              <a:rPr lang="en-AU" baseline="0" dirty="0"/>
              <a:t> all submissions.  Those organisations just starting their LGBTQ inclusion initiatives are encouraged to participate even though their score may be extremely low.  This provides an initial benchmark by which they can assess progress over the next year.</a:t>
            </a:r>
          </a:p>
          <a:p>
            <a:pPr marL="171450" indent="-171450">
              <a:buFont typeface="Arial" panose="020B0604020202020204" pitchFamily="34" charset="0"/>
              <a:buChar char="•"/>
            </a:pPr>
            <a:r>
              <a:rPr lang="en-AU" baseline="0" dirty="0"/>
              <a:t>Entry point to the bronze, silver and gold tiers are indicated by the vertical lines on the chart.  The number of employers within each tier is indicated within brackets.</a:t>
            </a:r>
          </a:p>
          <a:p>
            <a:pPr marL="171450" indent="-171450">
              <a:buFont typeface="Arial" panose="020B0604020202020204" pitchFamily="34" charset="0"/>
              <a:buChar char="•"/>
            </a:pPr>
            <a:r>
              <a:rPr lang="en-AU" baseline="0" dirty="0"/>
              <a:t>The table shows the historical entry point score to each of the tiers over the six years of the index and how the entry point to each of the tiers has shifted.  Bronze entry point has steadied over the last three years, whereas Silver and Gold Tier entry points continue to climb.</a:t>
            </a:r>
            <a:endParaRPr lang="en-AU" dirty="0"/>
          </a:p>
        </p:txBody>
      </p:sp>
    </p:spTree>
    <p:extLst>
      <p:ext uri="{BB962C8B-B14F-4D97-AF65-F5344CB8AC3E}">
        <p14:creationId xmlns:p14="http://schemas.microsoft.com/office/powerpoint/2010/main" val="352596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These next couple</a:t>
            </a:r>
            <a:r>
              <a:rPr lang="en-AU" baseline="0" dirty="0"/>
              <a:t> of slides contain general benchmarking data applicable to all submitting organisations and provide some context to the history and ongoing shift in practice.</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a:t>
            </a:r>
            <a:r>
              <a:rPr lang="en-AU" baseline="0" dirty="0"/>
              <a:t> chart shows this year</a:t>
            </a:r>
            <a:r>
              <a:rPr lang="en-AU" dirty="0"/>
              <a:t>’s score distribution across</a:t>
            </a:r>
            <a:r>
              <a:rPr lang="en-AU" baseline="0" dirty="0"/>
              <a:t> all submissions.  Those organisations just starting their LGBTQ inclusion initiatives are encouraged to participate even though their score may be extremely low.  This provides an initial benchmark by which they can assess progress over the next year.</a:t>
            </a:r>
          </a:p>
          <a:p>
            <a:pPr marL="171450" indent="-171450">
              <a:buFont typeface="Arial" panose="020B0604020202020204" pitchFamily="34" charset="0"/>
              <a:buChar char="•"/>
            </a:pPr>
            <a:r>
              <a:rPr lang="en-AU" baseline="0" dirty="0"/>
              <a:t>Entry point to the bronze, silver and gold tiers are indicated by the vertical lines on the chart.  The number of employers within each tier is indicated within brackets.</a:t>
            </a:r>
          </a:p>
          <a:p>
            <a:pPr marL="171450" indent="-171450">
              <a:buFont typeface="Arial" panose="020B0604020202020204" pitchFamily="34" charset="0"/>
              <a:buChar char="•"/>
            </a:pPr>
            <a:r>
              <a:rPr lang="en-AU" baseline="0" dirty="0"/>
              <a:t>The table shows the historical entry point score to each of the tiers over the six years of the index and how the entry point to each of the tiers has shifted.  Bronze entry point has steadied over the last three years, whereas Silver and Gold Tier entry points continue to climb.</a:t>
            </a:r>
            <a:endParaRPr lang="en-AU" dirty="0"/>
          </a:p>
        </p:txBody>
      </p:sp>
    </p:spTree>
    <p:extLst>
      <p:ext uri="{BB962C8B-B14F-4D97-AF65-F5344CB8AC3E}">
        <p14:creationId xmlns:p14="http://schemas.microsoft.com/office/powerpoint/2010/main" val="37805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87BC7C-3178-4BD0-87FD-538D58DA2A05}" type="datetimeFigureOut">
              <a:rPr lang="en-AU" smtClean="0"/>
              <a:t>9/07/2021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dirty="0"/>
          </a:p>
        </p:txBody>
      </p:sp>
    </p:spTree>
    <p:extLst>
      <p:ext uri="{BB962C8B-B14F-4D97-AF65-F5344CB8AC3E}">
        <p14:creationId xmlns:p14="http://schemas.microsoft.com/office/powerpoint/2010/main" val="9941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787BC7C-3178-4BD0-87FD-538D58DA2A05}" type="datetimeFigureOut">
              <a:rPr lang="en-AU" smtClean="0"/>
              <a:t>9/07/2021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dirty="0"/>
          </a:p>
        </p:txBody>
      </p:sp>
    </p:spTree>
    <p:extLst>
      <p:ext uri="{BB962C8B-B14F-4D97-AF65-F5344CB8AC3E}">
        <p14:creationId xmlns:p14="http://schemas.microsoft.com/office/powerpoint/2010/main" val="336426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787BC7C-3178-4BD0-87FD-538D58DA2A05}" type="datetimeFigureOut">
              <a:rPr lang="en-AU" smtClean="0"/>
              <a:t>9/07/2021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dirty="0"/>
          </a:p>
        </p:txBody>
      </p:sp>
    </p:spTree>
    <p:extLst>
      <p:ext uri="{BB962C8B-B14F-4D97-AF65-F5344CB8AC3E}">
        <p14:creationId xmlns:p14="http://schemas.microsoft.com/office/powerpoint/2010/main" val="1282398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9/07/2021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dirty="0"/>
          </a:p>
        </p:txBody>
      </p:sp>
    </p:spTree>
    <p:extLst>
      <p:ext uri="{BB962C8B-B14F-4D97-AF65-F5344CB8AC3E}">
        <p14:creationId xmlns:p14="http://schemas.microsoft.com/office/powerpoint/2010/main" val="28387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9/07/2021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dirty="0"/>
          </a:p>
        </p:txBody>
      </p:sp>
    </p:spTree>
    <p:extLst>
      <p:ext uri="{BB962C8B-B14F-4D97-AF65-F5344CB8AC3E}">
        <p14:creationId xmlns:p14="http://schemas.microsoft.com/office/powerpoint/2010/main" val="26590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9B708C-015C-421C-B567-D0B4BAB61B11}" type="datetimeFigureOut">
              <a:rPr lang="en-AU" smtClean="0"/>
              <a:t>9/07/2021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390" cy="6858000"/>
          </a:xfrm>
          <a:prstGeom prst="rect">
            <a:avLst/>
          </a:prstGeom>
        </p:spPr>
      </p:pic>
    </p:spTree>
    <p:extLst>
      <p:ext uri="{BB962C8B-B14F-4D97-AF65-F5344CB8AC3E}">
        <p14:creationId xmlns:p14="http://schemas.microsoft.com/office/powerpoint/2010/main" val="60285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D9B708C-015C-421C-B567-D0B4BAB61B11}" type="datetimeFigureOut">
              <a:rPr lang="en-AU" smtClean="0"/>
              <a:t>9/07/2021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DF3A52E-A356-4C37-B027-3F8A5E229115}" type="slidenum">
              <a:rPr lang="en-AU" smtClean="0"/>
              <a:t>‹#›</a:t>
            </a:fld>
            <a:endParaRPr lang="en-AU" dirty="0"/>
          </a:p>
        </p:txBody>
      </p:sp>
    </p:spTree>
    <p:extLst>
      <p:ext uri="{BB962C8B-B14F-4D97-AF65-F5344CB8AC3E}">
        <p14:creationId xmlns:p14="http://schemas.microsoft.com/office/powerpoint/2010/main" val="1659130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D9B708C-015C-421C-B567-D0B4BAB61B11}" type="datetimeFigureOut">
              <a:rPr lang="en-AU" smtClean="0"/>
              <a:t>9/07/2021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2DF3A52E-A356-4C37-B027-3F8A5E229115}" type="slidenum">
              <a:rPr lang="en-AU" smtClean="0"/>
              <a:t>‹#›</a:t>
            </a:fld>
            <a:endParaRPr lang="en-AU" dirty="0"/>
          </a:p>
        </p:txBody>
      </p:sp>
    </p:spTree>
    <p:extLst>
      <p:ext uri="{BB962C8B-B14F-4D97-AF65-F5344CB8AC3E}">
        <p14:creationId xmlns:p14="http://schemas.microsoft.com/office/powerpoint/2010/main" val="2130042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D9B708C-015C-421C-B567-D0B4BAB61B11}" type="datetimeFigureOut">
              <a:rPr lang="en-AU" smtClean="0"/>
              <a:t>9/07/2021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2DF3A52E-A356-4C37-B027-3F8A5E229115}" type="slidenum">
              <a:rPr lang="en-AU" smtClean="0"/>
              <a:t>‹#›</a:t>
            </a:fld>
            <a:endParaRPr lang="en-AU" dirty="0"/>
          </a:p>
        </p:txBody>
      </p:sp>
    </p:spTree>
    <p:extLst>
      <p:ext uri="{BB962C8B-B14F-4D97-AF65-F5344CB8AC3E}">
        <p14:creationId xmlns:p14="http://schemas.microsoft.com/office/powerpoint/2010/main" val="2920664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B708C-015C-421C-B567-D0B4BAB61B11}" type="datetimeFigureOut">
              <a:rPr lang="en-AU" smtClean="0"/>
              <a:t>9/07/2021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2DF3A52E-A356-4C37-B027-3F8A5E229115}" type="slidenum">
              <a:rPr lang="en-AU" smtClean="0"/>
              <a:t>‹#›</a:t>
            </a:fld>
            <a:endParaRPr lang="en-AU" dirty="0"/>
          </a:p>
        </p:txBody>
      </p:sp>
    </p:spTree>
    <p:extLst>
      <p:ext uri="{BB962C8B-B14F-4D97-AF65-F5344CB8AC3E}">
        <p14:creationId xmlns:p14="http://schemas.microsoft.com/office/powerpoint/2010/main" val="612426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B708C-015C-421C-B567-D0B4BAB61B11}" type="datetimeFigureOut">
              <a:rPr lang="en-AU" smtClean="0"/>
              <a:t>9/07/2021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DF3A52E-A356-4C37-B027-3F8A5E229115}" type="slidenum">
              <a:rPr lang="en-AU" smtClean="0"/>
              <a:t>‹#›</a:t>
            </a:fld>
            <a:endParaRPr lang="en-AU" dirty="0"/>
          </a:p>
        </p:txBody>
      </p:sp>
    </p:spTree>
    <p:extLst>
      <p:ext uri="{BB962C8B-B14F-4D97-AF65-F5344CB8AC3E}">
        <p14:creationId xmlns:p14="http://schemas.microsoft.com/office/powerpoint/2010/main" val="83022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1624" y="288822"/>
            <a:ext cx="8951017" cy="1143000"/>
          </a:xfrm>
        </p:spPr>
        <p:txBody>
          <a:bodyPr>
            <a:noAutofit/>
          </a:bodyPr>
          <a:lstStyle>
            <a:lvl1pPr algn="l">
              <a:defRPr sz="2800"/>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sz="1600"/>
            </a:lvl1pPr>
            <a:lvl2pPr>
              <a:defRPr sz="1400"/>
            </a:lvl2pPr>
            <a:lvl3pPr>
              <a:defRPr sz="12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609600" y="6356351"/>
            <a:ext cx="3614192" cy="365125"/>
          </a:xfrm>
        </p:spPr>
        <p:txBody>
          <a:bodyPr/>
          <a:lstStyle>
            <a:lvl1pPr>
              <a:defRPr b="1"/>
            </a:lvl1pPr>
          </a:lstStyle>
          <a:p>
            <a:r>
              <a:rPr lang="en-AU" dirty="0"/>
              <a:t>2019 AWEI RESULTS (reporting against 2018 year)</a:t>
            </a:r>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2" y="476673"/>
            <a:ext cx="2040226" cy="76730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6" y="6309320"/>
            <a:ext cx="1822226" cy="249704"/>
          </a:xfrm>
          <a:prstGeom prst="rect">
            <a:avLst/>
          </a:prstGeom>
        </p:spPr>
      </p:pic>
    </p:spTree>
    <p:extLst>
      <p:ext uri="{BB962C8B-B14F-4D97-AF65-F5344CB8AC3E}">
        <p14:creationId xmlns:p14="http://schemas.microsoft.com/office/powerpoint/2010/main" val="137249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B708C-015C-421C-B567-D0B4BAB61B11}" type="datetimeFigureOut">
              <a:rPr lang="en-AU" smtClean="0"/>
              <a:t>9/07/2021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DF3A52E-A356-4C37-B027-3F8A5E229115}" type="slidenum">
              <a:rPr lang="en-AU" smtClean="0"/>
              <a:t>‹#›</a:t>
            </a:fld>
            <a:endParaRPr lang="en-AU" dirty="0"/>
          </a:p>
        </p:txBody>
      </p:sp>
    </p:spTree>
    <p:extLst>
      <p:ext uri="{BB962C8B-B14F-4D97-AF65-F5344CB8AC3E}">
        <p14:creationId xmlns:p14="http://schemas.microsoft.com/office/powerpoint/2010/main" val="3869427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9/07/2021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dirty="0"/>
          </a:p>
        </p:txBody>
      </p:sp>
    </p:spTree>
    <p:extLst>
      <p:ext uri="{BB962C8B-B14F-4D97-AF65-F5344CB8AC3E}">
        <p14:creationId xmlns:p14="http://schemas.microsoft.com/office/powerpoint/2010/main" val="2808463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D9B708C-015C-421C-B567-D0B4BAB61B11}" type="datetimeFigureOut">
              <a:rPr lang="en-AU" smtClean="0"/>
              <a:t>9/07/2021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DF3A52E-A356-4C37-B027-3F8A5E229115}" type="slidenum">
              <a:rPr lang="en-AU" smtClean="0"/>
              <a:t>‹#›</a:t>
            </a:fld>
            <a:endParaRPr lang="en-AU" dirty="0"/>
          </a:p>
        </p:txBody>
      </p:sp>
    </p:spTree>
    <p:extLst>
      <p:ext uri="{BB962C8B-B14F-4D97-AF65-F5344CB8AC3E}">
        <p14:creationId xmlns:p14="http://schemas.microsoft.com/office/powerpoint/2010/main" val="417433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87BC7C-3178-4BD0-87FD-538D58DA2A05}" type="datetimeFigureOut">
              <a:rPr lang="en-AU" smtClean="0"/>
              <a:t>9/07/2021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03FED2E-6F80-4EFC-8540-D9B8EB9274CD}"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390" cy="6858000"/>
          </a:xfrm>
          <a:prstGeom prst="rect">
            <a:avLst/>
          </a:prstGeom>
        </p:spPr>
      </p:pic>
    </p:spTree>
    <p:extLst>
      <p:ext uri="{BB962C8B-B14F-4D97-AF65-F5344CB8AC3E}">
        <p14:creationId xmlns:p14="http://schemas.microsoft.com/office/powerpoint/2010/main" val="12435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787BC7C-3178-4BD0-87FD-538D58DA2A05}" type="datetimeFigureOut">
              <a:rPr lang="en-AU" smtClean="0"/>
              <a:t>9/07/2021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03FED2E-6F80-4EFC-8540-D9B8EB9274CD}" type="slidenum">
              <a:rPr lang="en-AU" smtClean="0"/>
              <a:t>‹#›</a:t>
            </a:fld>
            <a:endParaRPr lang="en-AU" dirty="0"/>
          </a:p>
        </p:txBody>
      </p:sp>
      <p:sp>
        <p:nvSpPr>
          <p:cNvPr id="8" name="Title 1"/>
          <p:cNvSpPr>
            <a:spLocks noGrp="1"/>
          </p:cNvSpPr>
          <p:nvPr>
            <p:ph type="title"/>
          </p:nvPr>
        </p:nvSpPr>
        <p:spPr>
          <a:xfrm>
            <a:off x="3887754" y="288822"/>
            <a:ext cx="7774887" cy="1143000"/>
          </a:xfrm>
        </p:spPr>
        <p:txBody>
          <a:bodyPr>
            <a:noAutofit/>
          </a:bodyPr>
          <a:lstStyle>
            <a:lvl1pPr algn="l">
              <a:defRPr sz="2800"/>
            </a:lvl1pPr>
          </a:lstStyle>
          <a:p>
            <a:r>
              <a:rPr lang="en-US" dirty="0"/>
              <a:t>Click to edit Master title style</a:t>
            </a:r>
            <a:endParaRPr lang="en-AU" dirty="0"/>
          </a:p>
        </p:txBody>
      </p:sp>
      <p:pic>
        <p:nvPicPr>
          <p:cNvPr id="9"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82" y="476673"/>
            <a:ext cx="3071372" cy="767301"/>
          </a:xfrm>
          <a:prstGeom prst="rect">
            <a:avLst/>
          </a:prstGeom>
        </p:spPr>
      </p:pic>
    </p:spTree>
    <p:extLst>
      <p:ext uri="{BB962C8B-B14F-4D97-AF65-F5344CB8AC3E}">
        <p14:creationId xmlns:p14="http://schemas.microsoft.com/office/powerpoint/2010/main" val="354558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787BC7C-3178-4BD0-87FD-538D58DA2A05}" type="datetimeFigureOut">
              <a:rPr lang="en-AU" smtClean="0"/>
              <a:t>9/07/2021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03FED2E-6F80-4EFC-8540-D9B8EB9274CD}" type="slidenum">
              <a:rPr lang="en-AU" smtClean="0"/>
              <a:t>‹#›</a:t>
            </a:fld>
            <a:endParaRPr lang="en-AU" dirty="0"/>
          </a:p>
        </p:txBody>
      </p:sp>
    </p:spTree>
    <p:extLst>
      <p:ext uri="{BB962C8B-B14F-4D97-AF65-F5344CB8AC3E}">
        <p14:creationId xmlns:p14="http://schemas.microsoft.com/office/powerpoint/2010/main" val="187145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787BC7C-3178-4BD0-87FD-538D58DA2A05}" type="datetimeFigureOut">
              <a:rPr lang="en-AU" smtClean="0"/>
              <a:t>9/07/2021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03FED2E-6F80-4EFC-8540-D9B8EB9274CD}" type="slidenum">
              <a:rPr lang="en-AU" smtClean="0"/>
              <a:t>‹#›</a:t>
            </a:fld>
            <a:endParaRPr lang="en-AU" dirty="0"/>
          </a:p>
        </p:txBody>
      </p:sp>
    </p:spTree>
    <p:extLst>
      <p:ext uri="{BB962C8B-B14F-4D97-AF65-F5344CB8AC3E}">
        <p14:creationId xmlns:p14="http://schemas.microsoft.com/office/powerpoint/2010/main" val="103486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7BC7C-3178-4BD0-87FD-538D58DA2A05}" type="datetimeFigureOut">
              <a:rPr lang="en-AU" smtClean="0"/>
              <a:t>9/07/2021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03FED2E-6F80-4EFC-8540-D9B8EB9274CD}" type="slidenum">
              <a:rPr lang="en-AU" smtClean="0"/>
              <a:t>‹#›</a:t>
            </a:fld>
            <a:endParaRPr lang="en-AU" dirty="0"/>
          </a:p>
        </p:txBody>
      </p:sp>
    </p:spTree>
    <p:extLst>
      <p:ext uri="{BB962C8B-B14F-4D97-AF65-F5344CB8AC3E}">
        <p14:creationId xmlns:p14="http://schemas.microsoft.com/office/powerpoint/2010/main" val="117387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7BC7C-3178-4BD0-87FD-538D58DA2A05}" type="datetimeFigureOut">
              <a:rPr lang="en-AU" smtClean="0"/>
              <a:t>9/07/2021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03FED2E-6F80-4EFC-8540-D9B8EB9274CD}" type="slidenum">
              <a:rPr lang="en-AU" smtClean="0"/>
              <a:t>‹#›</a:t>
            </a:fld>
            <a:endParaRPr lang="en-AU" dirty="0"/>
          </a:p>
        </p:txBody>
      </p:sp>
    </p:spTree>
    <p:extLst>
      <p:ext uri="{BB962C8B-B14F-4D97-AF65-F5344CB8AC3E}">
        <p14:creationId xmlns:p14="http://schemas.microsoft.com/office/powerpoint/2010/main" val="218450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7BC7C-3178-4BD0-87FD-538D58DA2A05}" type="datetimeFigureOut">
              <a:rPr lang="en-AU" smtClean="0"/>
              <a:t>9/07/2021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03FED2E-6F80-4EFC-8540-D9B8EB9274CD}" type="slidenum">
              <a:rPr lang="en-AU" smtClean="0"/>
              <a:t>‹#›</a:t>
            </a:fld>
            <a:endParaRPr lang="en-AU" dirty="0"/>
          </a:p>
        </p:txBody>
      </p:sp>
    </p:spTree>
    <p:extLst>
      <p:ext uri="{BB962C8B-B14F-4D97-AF65-F5344CB8AC3E}">
        <p14:creationId xmlns:p14="http://schemas.microsoft.com/office/powerpoint/2010/main" val="121615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7BC7C-3178-4BD0-87FD-538D58DA2A05}" type="datetimeFigureOut">
              <a:rPr lang="en-AU" smtClean="0"/>
              <a:t>9/07/2021</a:t>
            </a:fld>
            <a:endParaRPr lang="en-AU"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FED2E-6F80-4EFC-8540-D9B8EB9274CD}" type="slidenum">
              <a:rPr lang="en-AU" smtClean="0"/>
              <a:t>‹#›</a:t>
            </a:fld>
            <a:endParaRPr lang="en-AU" dirty="0"/>
          </a:p>
        </p:txBody>
      </p:sp>
    </p:spTree>
    <p:extLst>
      <p:ext uri="{BB962C8B-B14F-4D97-AF65-F5344CB8AC3E}">
        <p14:creationId xmlns:p14="http://schemas.microsoft.com/office/powerpoint/2010/main" val="7192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B708C-015C-421C-B567-D0B4BAB61B11}" type="datetimeFigureOut">
              <a:rPr lang="en-AU" smtClean="0"/>
              <a:t>9/07/2021</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3A52E-A356-4C37-B027-3F8A5E229115}" type="slidenum">
              <a:rPr lang="en-AU" smtClean="0"/>
              <a:t>‹#›</a:t>
            </a:fld>
            <a:endParaRPr lang="en-AU" dirty="0"/>
          </a:p>
        </p:txBody>
      </p:sp>
    </p:spTree>
    <p:extLst>
      <p:ext uri="{BB962C8B-B14F-4D97-AF65-F5344CB8AC3E}">
        <p14:creationId xmlns:p14="http://schemas.microsoft.com/office/powerpoint/2010/main" val="403803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6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pic>
        <p:nvPicPr>
          <p:cNvPr id="4" name="Picture 3" descr="Background pattern&#10;&#10;Description automatically generated">
            <a:extLst>
              <a:ext uri="{FF2B5EF4-FFF2-40B4-BE49-F238E27FC236}">
                <a16:creationId xmlns:a16="http://schemas.microsoft.com/office/drawing/2014/main" id="{C9DD536B-40BB-4003-9FBA-D747476700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
            <a:ext cx="12220380" cy="6875999"/>
          </a:xfrm>
          <a:prstGeom prst="rect">
            <a:avLst/>
          </a:prstGeom>
        </p:spPr>
      </p:pic>
    </p:spTree>
    <p:extLst>
      <p:ext uri="{BB962C8B-B14F-4D97-AF65-F5344CB8AC3E}">
        <p14:creationId xmlns:p14="http://schemas.microsoft.com/office/powerpoint/2010/main" val="167856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Global</a:t>
            </a:r>
          </a:p>
        </p:txBody>
      </p:sp>
      <p:grpSp>
        <p:nvGrpSpPr>
          <p:cNvPr id="17" name="Group 16">
            <a:extLst>
              <a:ext uri="{FF2B5EF4-FFF2-40B4-BE49-F238E27FC236}">
                <a16:creationId xmlns:a16="http://schemas.microsoft.com/office/drawing/2014/main" id="{08CDE5DB-6624-4098-BC9E-4FEBBF881AFF}"/>
              </a:ext>
            </a:extLst>
          </p:cNvPr>
          <p:cNvGrpSpPr/>
          <p:nvPr/>
        </p:nvGrpSpPr>
        <p:grpSpPr>
          <a:xfrm>
            <a:off x="576000" y="1440000"/>
            <a:ext cx="1783035" cy="1227331"/>
            <a:chOff x="568548" y="1556792"/>
            <a:chExt cx="1783035" cy="1227331"/>
          </a:xfrm>
        </p:grpSpPr>
        <p:pic>
          <p:nvPicPr>
            <p:cNvPr id="18" name="Picture 17">
              <a:extLst>
                <a:ext uri="{FF2B5EF4-FFF2-40B4-BE49-F238E27FC236}">
                  <a16:creationId xmlns:a16="http://schemas.microsoft.com/office/drawing/2014/main" id="{2789810C-21E0-4544-B9D5-A5513C286F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9" name="TextBox 18">
              <a:extLst>
                <a:ext uri="{FF2B5EF4-FFF2-40B4-BE49-F238E27FC236}">
                  <a16:creationId xmlns:a16="http://schemas.microsoft.com/office/drawing/2014/main" id="{2E8637AD-1CC8-43E3-89D5-63B0B3074E33}"/>
                </a:ext>
              </a:extLst>
            </p:cNvPr>
            <p:cNvSpPr txBox="1"/>
            <p:nvPr/>
          </p:nvSpPr>
          <p:spPr>
            <a:xfrm>
              <a:off x="568548" y="2060848"/>
              <a:ext cx="1783035"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de-DE" sz="1000" b="1" dirty="0"/>
                <a:t>Dentons</a:t>
              </a:r>
            </a:p>
            <a:p>
              <a:pPr marL="171450" lvl="0" indent="-171450">
                <a:buFont typeface="Arial" panose="020B0604020202020204" pitchFamily="34" charset="0"/>
                <a:buChar char="•"/>
              </a:pPr>
              <a:r>
                <a:rPr lang="de-DE" sz="1000" b="1" dirty="0"/>
                <a:t>Deutsche Bank</a:t>
              </a:r>
            </a:p>
            <a:p>
              <a:pPr marL="171450" lvl="0" indent="-171450">
                <a:buFont typeface="Arial" panose="020B0604020202020204" pitchFamily="34" charset="0"/>
                <a:buChar char="•"/>
              </a:pPr>
              <a:r>
                <a:rPr lang="de-DE" sz="1000" b="1" dirty="0"/>
                <a:t>Oliver Wyman</a:t>
              </a:r>
            </a:p>
          </p:txBody>
        </p:sp>
      </p:grpSp>
      <p:pic>
        <p:nvPicPr>
          <p:cNvPr id="11" name="Content Placeholder 10">
            <a:extLst>
              <a:ext uri="{FF2B5EF4-FFF2-40B4-BE49-F238E27FC236}">
                <a16:creationId xmlns:a16="http://schemas.microsoft.com/office/drawing/2014/main" id="{1DFC1422-3785-4293-8850-F1A667D17CB0}"/>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169413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Regional</a:t>
            </a:r>
          </a:p>
        </p:txBody>
      </p:sp>
      <p:grpSp>
        <p:nvGrpSpPr>
          <p:cNvPr id="17" name="Group 16">
            <a:extLst>
              <a:ext uri="{FF2B5EF4-FFF2-40B4-BE49-F238E27FC236}">
                <a16:creationId xmlns:a16="http://schemas.microsoft.com/office/drawing/2014/main" id="{08CDE5DB-6624-4098-BC9E-4FEBBF881AFF}"/>
              </a:ext>
            </a:extLst>
          </p:cNvPr>
          <p:cNvGrpSpPr/>
          <p:nvPr/>
        </p:nvGrpSpPr>
        <p:grpSpPr>
          <a:xfrm>
            <a:off x="576000" y="1440000"/>
            <a:ext cx="1783035" cy="1227331"/>
            <a:chOff x="568548" y="1556792"/>
            <a:chExt cx="1783035" cy="1227331"/>
          </a:xfrm>
        </p:grpSpPr>
        <p:pic>
          <p:nvPicPr>
            <p:cNvPr id="18" name="Picture 17">
              <a:extLst>
                <a:ext uri="{FF2B5EF4-FFF2-40B4-BE49-F238E27FC236}">
                  <a16:creationId xmlns:a16="http://schemas.microsoft.com/office/drawing/2014/main" id="{2789810C-21E0-4544-B9D5-A5513C286F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9" name="TextBox 18">
              <a:extLst>
                <a:ext uri="{FF2B5EF4-FFF2-40B4-BE49-F238E27FC236}">
                  <a16:creationId xmlns:a16="http://schemas.microsoft.com/office/drawing/2014/main" id="{2E8637AD-1CC8-43E3-89D5-63B0B3074E33}"/>
                </a:ext>
              </a:extLst>
            </p:cNvPr>
            <p:cNvSpPr txBox="1"/>
            <p:nvPr/>
          </p:nvSpPr>
          <p:spPr>
            <a:xfrm>
              <a:off x="568548" y="2060848"/>
              <a:ext cx="1783035"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ADSSI</a:t>
              </a:r>
            </a:p>
            <a:p>
              <a:pPr marL="171450" lvl="0" indent="-171450">
                <a:buFont typeface="Arial" panose="020B0604020202020204" pitchFamily="34" charset="0"/>
                <a:buChar char="•"/>
              </a:pPr>
              <a:r>
                <a:rPr lang="en-AU" sz="1000" b="1" dirty="0"/>
                <a:t>Aussie Broadband</a:t>
              </a:r>
            </a:p>
            <a:p>
              <a:pPr marL="171450" lvl="0" indent="-171450">
                <a:buFont typeface="Arial" panose="020B0604020202020204" pitchFamily="34" charset="0"/>
                <a:buChar char="•"/>
              </a:pPr>
              <a:r>
                <a:rPr lang="en-AU" sz="1000" b="1" dirty="0"/>
                <a:t>Initiative Media</a:t>
              </a:r>
              <a:endParaRPr lang="en-AU" sz="1100" b="1" dirty="0"/>
            </a:p>
          </p:txBody>
        </p:sp>
      </p:grpSp>
      <p:pic>
        <p:nvPicPr>
          <p:cNvPr id="9" name="Content Placeholder 8">
            <a:extLst>
              <a:ext uri="{FF2B5EF4-FFF2-40B4-BE49-F238E27FC236}">
                <a16:creationId xmlns:a16="http://schemas.microsoft.com/office/drawing/2014/main" id="{1607F3CF-A6AA-495E-9766-79B57B874FD8}"/>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34923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NFP/Charity</a:t>
            </a:r>
          </a:p>
        </p:txBody>
      </p:sp>
      <p:grpSp>
        <p:nvGrpSpPr>
          <p:cNvPr id="9" name="Group 8">
            <a:extLst>
              <a:ext uri="{FF2B5EF4-FFF2-40B4-BE49-F238E27FC236}">
                <a16:creationId xmlns:a16="http://schemas.microsoft.com/office/drawing/2014/main" id="{E6A98F4C-89D6-4D9D-9378-9F8675AF65DE}"/>
              </a:ext>
            </a:extLst>
          </p:cNvPr>
          <p:cNvGrpSpPr/>
          <p:nvPr/>
        </p:nvGrpSpPr>
        <p:grpSpPr>
          <a:xfrm>
            <a:off x="576000" y="1440000"/>
            <a:ext cx="1783035" cy="1211942"/>
            <a:chOff x="568548" y="1556792"/>
            <a:chExt cx="1783035" cy="1211942"/>
          </a:xfrm>
        </p:grpSpPr>
        <p:pic>
          <p:nvPicPr>
            <p:cNvPr id="10" name="Picture 9">
              <a:extLst>
                <a:ext uri="{FF2B5EF4-FFF2-40B4-BE49-F238E27FC236}">
                  <a16:creationId xmlns:a16="http://schemas.microsoft.com/office/drawing/2014/main" id="{4003ECE1-8309-47F0-9743-CEAC7B3CAE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1" name="TextBox 10">
              <a:extLst>
                <a:ext uri="{FF2B5EF4-FFF2-40B4-BE49-F238E27FC236}">
                  <a16:creationId xmlns:a16="http://schemas.microsoft.com/office/drawing/2014/main" id="{DDC9B5A8-1677-4127-8DD8-198DC80440B6}"/>
                </a:ext>
              </a:extLst>
            </p:cNvPr>
            <p:cNvSpPr txBox="1"/>
            <p:nvPr/>
          </p:nvSpPr>
          <p:spPr>
            <a:xfrm>
              <a:off x="568548" y="2060848"/>
              <a:ext cx="1783035" cy="707886"/>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ADSSI Limited</a:t>
              </a:r>
            </a:p>
            <a:p>
              <a:pPr marL="171450" lvl="0" indent="-171450">
                <a:buFont typeface="Arial" panose="020B0604020202020204" pitchFamily="34" charset="0"/>
                <a:buChar char="•"/>
              </a:pPr>
              <a:r>
                <a:rPr lang="en-AU" sz="1000" b="1" dirty="0"/>
                <a:t>Key Assets – The Children’s Service Provider</a:t>
              </a:r>
              <a:endParaRPr lang="en-AU" sz="1100" b="1" dirty="0"/>
            </a:p>
          </p:txBody>
        </p:sp>
      </p:grpSp>
      <p:pic>
        <p:nvPicPr>
          <p:cNvPr id="12" name="Content Placeholder 11">
            <a:extLst>
              <a:ext uri="{FF2B5EF4-FFF2-40B4-BE49-F238E27FC236}">
                <a16:creationId xmlns:a16="http://schemas.microsoft.com/office/drawing/2014/main" id="{8D6635D0-2A58-489A-9175-16A5FB0EB1DF}"/>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179332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Private Sector</a:t>
            </a:r>
          </a:p>
        </p:txBody>
      </p:sp>
      <p:grpSp>
        <p:nvGrpSpPr>
          <p:cNvPr id="17" name="Group 16">
            <a:extLst>
              <a:ext uri="{FF2B5EF4-FFF2-40B4-BE49-F238E27FC236}">
                <a16:creationId xmlns:a16="http://schemas.microsoft.com/office/drawing/2014/main" id="{08CDE5DB-6624-4098-BC9E-4FEBBF881AFF}"/>
              </a:ext>
            </a:extLst>
          </p:cNvPr>
          <p:cNvGrpSpPr/>
          <p:nvPr/>
        </p:nvGrpSpPr>
        <p:grpSpPr>
          <a:xfrm>
            <a:off x="576000" y="1440000"/>
            <a:ext cx="2135624" cy="1211942"/>
            <a:chOff x="568548" y="1556792"/>
            <a:chExt cx="1783035" cy="1211942"/>
          </a:xfrm>
        </p:grpSpPr>
        <p:pic>
          <p:nvPicPr>
            <p:cNvPr id="18" name="Picture 17">
              <a:extLst>
                <a:ext uri="{FF2B5EF4-FFF2-40B4-BE49-F238E27FC236}">
                  <a16:creationId xmlns:a16="http://schemas.microsoft.com/office/drawing/2014/main" id="{2789810C-21E0-4544-B9D5-A5513C286F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9" name="TextBox 18">
              <a:extLst>
                <a:ext uri="{FF2B5EF4-FFF2-40B4-BE49-F238E27FC236}">
                  <a16:creationId xmlns:a16="http://schemas.microsoft.com/office/drawing/2014/main" id="{2E8637AD-1CC8-43E3-89D5-63B0B3074E33}"/>
                </a:ext>
              </a:extLst>
            </p:cNvPr>
            <p:cNvSpPr txBox="1"/>
            <p:nvPr/>
          </p:nvSpPr>
          <p:spPr>
            <a:xfrm>
              <a:off x="568548" y="2060848"/>
              <a:ext cx="1783035"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Dentons</a:t>
              </a:r>
            </a:p>
            <a:p>
              <a:pPr marL="171450" lvl="0" indent="-171450">
                <a:buFont typeface="Arial" panose="020B0604020202020204" pitchFamily="34" charset="0"/>
                <a:buChar char="•"/>
              </a:pPr>
              <a:r>
                <a:rPr lang="en-AU" sz="1000" b="1" dirty="0"/>
                <a:t>Deutsche Bank</a:t>
              </a:r>
            </a:p>
            <a:p>
              <a:pPr marL="171450" lvl="0" indent="-171450">
                <a:buFont typeface="Arial" panose="020B0604020202020204" pitchFamily="34" charset="0"/>
                <a:buChar char="•"/>
              </a:pPr>
              <a:r>
                <a:rPr lang="en-AU" sz="1000" b="1" dirty="0"/>
                <a:t>Oliver Wyman</a:t>
              </a:r>
            </a:p>
          </p:txBody>
        </p:sp>
      </p:grpSp>
      <p:pic>
        <p:nvPicPr>
          <p:cNvPr id="8" name="Content Placeholder 7">
            <a:extLst>
              <a:ext uri="{FF2B5EF4-FFF2-40B4-BE49-F238E27FC236}">
                <a16:creationId xmlns:a16="http://schemas.microsoft.com/office/drawing/2014/main" id="{A2BF5087-AA0A-4DCE-BF2E-F1BB06DE9EBE}"/>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64381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Banking &amp; Finance</a:t>
            </a:r>
          </a:p>
        </p:txBody>
      </p:sp>
      <p:grpSp>
        <p:nvGrpSpPr>
          <p:cNvPr id="10" name="Group 9">
            <a:extLst>
              <a:ext uri="{FF2B5EF4-FFF2-40B4-BE49-F238E27FC236}">
                <a16:creationId xmlns:a16="http://schemas.microsoft.com/office/drawing/2014/main" id="{041A19D7-AC1E-495E-A851-CA25ECD0C09C}"/>
              </a:ext>
            </a:extLst>
          </p:cNvPr>
          <p:cNvGrpSpPr/>
          <p:nvPr/>
        </p:nvGrpSpPr>
        <p:grpSpPr>
          <a:xfrm>
            <a:off x="576000" y="1440000"/>
            <a:ext cx="1783035" cy="1227331"/>
            <a:chOff x="568548" y="1556792"/>
            <a:chExt cx="1783035" cy="1227331"/>
          </a:xfrm>
        </p:grpSpPr>
        <p:pic>
          <p:nvPicPr>
            <p:cNvPr id="11" name="Picture 10">
              <a:extLst>
                <a:ext uri="{FF2B5EF4-FFF2-40B4-BE49-F238E27FC236}">
                  <a16:creationId xmlns:a16="http://schemas.microsoft.com/office/drawing/2014/main" id="{3D279528-336B-4FB2-8E9D-2D0A92F813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2" name="TextBox 11">
              <a:extLst>
                <a:ext uri="{FF2B5EF4-FFF2-40B4-BE49-F238E27FC236}">
                  <a16:creationId xmlns:a16="http://schemas.microsoft.com/office/drawing/2014/main" id="{E5A3A9E2-19B8-46DB-BDF7-C0CE97CE8E42}"/>
                </a:ext>
              </a:extLst>
            </p:cNvPr>
            <p:cNvSpPr txBox="1"/>
            <p:nvPr/>
          </p:nvSpPr>
          <p:spPr>
            <a:xfrm>
              <a:off x="568548" y="2060848"/>
              <a:ext cx="1783035"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Deutsche Bank</a:t>
              </a:r>
            </a:p>
            <a:p>
              <a:pPr marL="171450" lvl="0" indent="-171450">
                <a:buFont typeface="Arial" panose="020B0604020202020204" pitchFamily="34" charset="0"/>
                <a:buChar char="•"/>
              </a:pPr>
              <a:r>
                <a:rPr lang="en-AU" sz="1000" b="1" dirty="0"/>
                <a:t>Liberty Financial</a:t>
              </a:r>
            </a:p>
            <a:p>
              <a:pPr marL="171450" lvl="0" indent="-171450">
                <a:buFont typeface="Arial" panose="020B0604020202020204" pitchFamily="34" charset="0"/>
                <a:buChar char="•"/>
              </a:pPr>
              <a:r>
                <a:rPr lang="en-AU" sz="1000" b="1" dirty="0"/>
                <a:t>Northern Trust</a:t>
              </a:r>
              <a:endParaRPr lang="en-AU" sz="1100" b="1" dirty="0"/>
            </a:p>
          </p:txBody>
        </p:sp>
      </p:grpSp>
      <p:pic>
        <p:nvPicPr>
          <p:cNvPr id="9" name="Content Placeholder 8">
            <a:extLst>
              <a:ext uri="{FF2B5EF4-FFF2-40B4-BE49-F238E27FC236}">
                <a16:creationId xmlns:a16="http://schemas.microsoft.com/office/drawing/2014/main" id="{3B8080FD-B473-4F67-8FA7-C20F3F5EEDE7}"/>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31617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Community Services </a:t>
            </a:r>
          </a:p>
        </p:txBody>
      </p:sp>
      <p:grpSp>
        <p:nvGrpSpPr>
          <p:cNvPr id="12" name="Group 11">
            <a:extLst>
              <a:ext uri="{FF2B5EF4-FFF2-40B4-BE49-F238E27FC236}">
                <a16:creationId xmlns:a16="http://schemas.microsoft.com/office/drawing/2014/main" id="{525C81A5-FB92-43B6-A412-996E003EBB3E}"/>
              </a:ext>
            </a:extLst>
          </p:cNvPr>
          <p:cNvGrpSpPr/>
          <p:nvPr/>
        </p:nvGrpSpPr>
        <p:grpSpPr>
          <a:xfrm>
            <a:off x="576000" y="1440000"/>
            <a:ext cx="2135624" cy="1211942"/>
            <a:chOff x="568548" y="1556792"/>
            <a:chExt cx="1783035" cy="1211942"/>
          </a:xfrm>
        </p:grpSpPr>
        <p:pic>
          <p:nvPicPr>
            <p:cNvPr id="13" name="Picture 12">
              <a:extLst>
                <a:ext uri="{FF2B5EF4-FFF2-40B4-BE49-F238E27FC236}">
                  <a16:creationId xmlns:a16="http://schemas.microsoft.com/office/drawing/2014/main" id="{A2AF9345-F8D4-4BE0-A3E7-9979B7157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4" name="TextBox 13">
              <a:extLst>
                <a:ext uri="{FF2B5EF4-FFF2-40B4-BE49-F238E27FC236}">
                  <a16:creationId xmlns:a16="http://schemas.microsoft.com/office/drawing/2014/main" id="{4B6F27DD-EA8C-4FA8-92E2-653D0DF48626}"/>
                </a:ext>
              </a:extLst>
            </p:cNvPr>
            <p:cNvSpPr txBox="1"/>
            <p:nvPr/>
          </p:nvSpPr>
          <p:spPr>
            <a:xfrm>
              <a:off x="568548" y="2060848"/>
              <a:ext cx="1783035" cy="707886"/>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Public Record Office Victoria</a:t>
              </a:r>
            </a:p>
            <a:p>
              <a:pPr marL="171450" lvl="0" indent="-171450">
                <a:buFont typeface="Arial" panose="020B0604020202020204" pitchFamily="34" charset="0"/>
                <a:buChar char="•"/>
              </a:pPr>
              <a:r>
                <a:rPr lang="en-US" sz="1000" b="1" dirty="0"/>
                <a:t>Key Assets - The Children's Service Provider</a:t>
              </a:r>
              <a:endParaRPr lang="en-AU" sz="1100" b="1" dirty="0"/>
            </a:p>
          </p:txBody>
        </p:sp>
      </p:grpSp>
      <p:pic>
        <p:nvPicPr>
          <p:cNvPr id="8" name="Content Placeholder 7">
            <a:extLst>
              <a:ext uri="{FF2B5EF4-FFF2-40B4-BE49-F238E27FC236}">
                <a16:creationId xmlns:a16="http://schemas.microsoft.com/office/drawing/2014/main" id="{0AF93A81-00E1-423A-8389-99F7F0D63D60}"/>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2865231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Health &amp; Wellbeing</a:t>
            </a:r>
          </a:p>
        </p:txBody>
      </p:sp>
      <p:grpSp>
        <p:nvGrpSpPr>
          <p:cNvPr id="12" name="Group 11">
            <a:extLst>
              <a:ext uri="{FF2B5EF4-FFF2-40B4-BE49-F238E27FC236}">
                <a16:creationId xmlns:a16="http://schemas.microsoft.com/office/drawing/2014/main" id="{AE275F21-B277-4785-9925-5A31EA1DE455}"/>
              </a:ext>
            </a:extLst>
          </p:cNvPr>
          <p:cNvGrpSpPr/>
          <p:nvPr/>
        </p:nvGrpSpPr>
        <p:grpSpPr>
          <a:xfrm>
            <a:off x="576000" y="1440000"/>
            <a:ext cx="2135624" cy="1227331"/>
            <a:chOff x="568548" y="1556792"/>
            <a:chExt cx="1911969" cy="1227331"/>
          </a:xfrm>
        </p:grpSpPr>
        <p:pic>
          <p:nvPicPr>
            <p:cNvPr id="13" name="Picture 12">
              <a:extLst>
                <a:ext uri="{FF2B5EF4-FFF2-40B4-BE49-F238E27FC236}">
                  <a16:creationId xmlns:a16="http://schemas.microsoft.com/office/drawing/2014/main" id="{FA77EBDB-F8F4-47D4-8449-6C3320EEC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4" name="TextBox 13">
              <a:extLst>
                <a:ext uri="{FF2B5EF4-FFF2-40B4-BE49-F238E27FC236}">
                  <a16:creationId xmlns:a16="http://schemas.microsoft.com/office/drawing/2014/main" id="{79E5792C-D9A3-4B05-AAC3-0B25D2B47CA6}"/>
                </a:ext>
              </a:extLst>
            </p:cNvPr>
            <p:cNvSpPr txBox="1"/>
            <p:nvPr/>
          </p:nvSpPr>
          <p:spPr>
            <a:xfrm>
              <a:off x="568548" y="2060848"/>
              <a:ext cx="1911969" cy="723275"/>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ADSSI</a:t>
              </a:r>
            </a:p>
            <a:p>
              <a:pPr marL="171450" lvl="0" indent="-171450">
                <a:buFont typeface="Arial" panose="020B0604020202020204" pitchFamily="34" charset="0"/>
                <a:buChar char="•"/>
              </a:pPr>
              <a:r>
                <a:rPr lang="en-AU" sz="1000" b="1" dirty="0"/>
                <a:t>Interrelate</a:t>
              </a:r>
            </a:p>
            <a:p>
              <a:pPr marL="171450" lvl="0" indent="-171450">
                <a:buFont typeface="Arial" panose="020B0604020202020204" pitchFamily="34" charset="0"/>
                <a:buChar char="•"/>
              </a:pPr>
              <a:r>
                <a:rPr lang="en-AU" sz="1000" b="1" dirty="0"/>
                <a:t>Roche</a:t>
              </a:r>
              <a:endParaRPr lang="en-AU" sz="1100" b="1" dirty="0"/>
            </a:p>
          </p:txBody>
        </p:sp>
      </p:grpSp>
      <p:pic>
        <p:nvPicPr>
          <p:cNvPr id="8" name="Content Placeholder 7">
            <a:extLst>
              <a:ext uri="{FF2B5EF4-FFF2-40B4-BE49-F238E27FC236}">
                <a16:creationId xmlns:a16="http://schemas.microsoft.com/office/drawing/2014/main" id="{C5FF0A01-01C3-4703-8206-D058389207E1}"/>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141271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Legal</a:t>
            </a:r>
          </a:p>
        </p:txBody>
      </p:sp>
      <p:grpSp>
        <p:nvGrpSpPr>
          <p:cNvPr id="9" name="Group 8">
            <a:extLst>
              <a:ext uri="{FF2B5EF4-FFF2-40B4-BE49-F238E27FC236}">
                <a16:creationId xmlns:a16="http://schemas.microsoft.com/office/drawing/2014/main" id="{381CF027-3764-4E88-829B-249D464D9FAC}"/>
              </a:ext>
            </a:extLst>
          </p:cNvPr>
          <p:cNvGrpSpPr/>
          <p:nvPr/>
        </p:nvGrpSpPr>
        <p:grpSpPr>
          <a:xfrm>
            <a:off x="576000" y="1440000"/>
            <a:ext cx="2135624" cy="1211942"/>
            <a:chOff x="568548" y="1556792"/>
            <a:chExt cx="2061003" cy="1211942"/>
          </a:xfrm>
        </p:grpSpPr>
        <p:pic>
          <p:nvPicPr>
            <p:cNvPr id="10" name="Picture 9">
              <a:extLst>
                <a:ext uri="{FF2B5EF4-FFF2-40B4-BE49-F238E27FC236}">
                  <a16:creationId xmlns:a16="http://schemas.microsoft.com/office/drawing/2014/main" id="{E2A4DF5A-BCDF-4262-A6BC-5C5F956DC0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1" name="TextBox 10">
              <a:extLst>
                <a:ext uri="{FF2B5EF4-FFF2-40B4-BE49-F238E27FC236}">
                  <a16:creationId xmlns:a16="http://schemas.microsoft.com/office/drawing/2014/main" id="{07B3F0CC-80B2-4643-8F0E-83186465287B}"/>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Colin Biggers &amp; Paisley Lawyers</a:t>
              </a:r>
            </a:p>
            <a:p>
              <a:pPr marL="171450" lvl="0" indent="-171450">
                <a:buFont typeface="Arial" panose="020B0604020202020204" pitchFamily="34" charset="0"/>
                <a:buChar char="•"/>
              </a:pPr>
              <a:r>
                <a:rPr lang="en-AU" sz="1000" b="1" dirty="0"/>
                <a:t>Dentons</a:t>
              </a:r>
            </a:p>
            <a:p>
              <a:pPr marL="171450" lvl="0" indent="-171450">
                <a:buFont typeface="Arial" panose="020B0604020202020204" pitchFamily="34" charset="0"/>
                <a:buChar char="•"/>
              </a:pPr>
              <a:r>
                <a:rPr lang="en-AU" sz="1000" b="1" dirty="0"/>
                <a:t>McCullough Robertson Lawyers</a:t>
              </a:r>
              <a:endParaRPr lang="en-AU" sz="1100" b="1" dirty="0"/>
            </a:p>
          </p:txBody>
        </p:sp>
      </p:grpSp>
      <p:pic>
        <p:nvPicPr>
          <p:cNvPr id="12" name="Content Placeholder 11">
            <a:extLst>
              <a:ext uri="{FF2B5EF4-FFF2-40B4-BE49-F238E27FC236}">
                <a16:creationId xmlns:a16="http://schemas.microsoft.com/office/drawing/2014/main" id="{4DA0C095-86AF-4049-B09E-29D8B8A87581}"/>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16782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Professional Services </a:t>
            </a:r>
          </a:p>
        </p:txBody>
      </p:sp>
      <p:grpSp>
        <p:nvGrpSpPr>
          <p:cNvPr id="12" name="Group 11">
            <a:extLst>
              <a:ext uri="{FF2B5EF4-FFF2-40B4-BE49-F238E27FC236}">
                <a16:creationId xmlns:a16="http://schemas.microsoft.com/office/drawing/2014/main" id="{525C81A5-FB92-43B6-A412-996E003EBB3E}"/>
              </a:ext>
            </a:extLst>
          </p:cNvPr>
          <p:cNvGrpSpPr/>
          <p:nvPr/>
        </p:nvGrpSpPr>
        <p:grpSpPr>
          <a:xfrm>
            <a:off x="576000" y="1440000"/>
            <a:ext cx="2135624" cy="1211942"/>
            <a:chOff x="568548" y="1556792"/>
            <a:chExt cx="1783035" cy="1211942"/>
          </a:xfrm>
        </p:grpSpPr>
        <p:pic>
          <p:nvPicPr>
            <p:cNvPr id="13" name="Picture 12">
              <a:extLst>
                <a:ext uri="{FF2B5EF4-FFF2-40B4-BE49-F238E27FC236}">
                  <a16:creationId xmlns:a16="http://schemas.microsoft.com/office/drawing/2014/main" id="{A2AF9345-F8D4-4BE0-A3E7-9979B7157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4" name="TextBox 13">
              <a:extLst>
                <a:ext uri="{FF2B5EF4-FFF2-40B4-BE49-F238E27FC236}">
                  <a16:creationId xmlns:a16="http://schemas.microsoft.com/office/drawing/2014/main" id="{4B6F27DD-EA8C-4FA8-92E2-653D0DF48626}"/>
                </a:ext>
              </a:extLst>
            </p:cNvPr>
            <p:cNvSpPr txBox="1"/>
            <p:nvPr/>
          </p:nvSpPr>
          <p:spPr>
            <a:xfrm>
              <a:off x="568548" y="2060848"/>
              <a:ext cx="1783035"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Boston Consulting Group</a:t>
              </a:r>
            </a:p>
            <a:p>
              <a:pPr marL="171450" lvl="0" indent="-171450">
                <a:buFont typeface="Arial" panose="020B0604020202020204" pitchFamily="34" charset="0"/>
                <a:buChar char="•"/>
              </a:pPr>
              <a:r>
                <a:rPr lang="en-AU" sz="1000" b="1" dirty="0"/>
                <a:t>Colin Biggers &amp; Paisley Lawyers</a:t>
              </a:r>
            </a:p>
            <a:p>
              <a:pPr marL="171450" lvl="0" indent="-171450">
                <a:buFont typeface="Arial" panose="020B0604020202020204" pitchFamily="34" charset="0"/>
                <a:buChar char="•"/>
              </a:pPr>
              <a:r>
                <a:rPr lang="en-AU" sz="1000" b="1" dirty="0"/>
                <a:t>Oliver Wyman</a:t>
              </a:r>
            </a:p>
          </p:txBody>
        </p:sp>
      </p:grpSp>
      <p:pic>
        <p:nvPicPr>
          <p:cNvPr id="8" name="Content Placeholder 7">
            <a:extLst>
              <a:ext uri="{FF2B5EF4-FFF2-40B4-BE49-F238E27FC236}">
                <a16:creationId xmlns:a16="http://schemas.microsoft.com/office/drawing/2014/main" id="{9DCAC939-E082-4889-B41B-F1E91467EF45}"/>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378147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Technology/Telco</a:t>
            </a:r>
          </a:p>
        </p:txBody>
      </p:sp>
      <p:grpSp>
        <p:nvGrpSpPr>
          <p:cNvPr id="9" name="Group 8">
            <a:extLst>
              <a:ext uri="{FF2B5EF4-FFF2-40B4-BE49-F238E27FC236}">
                <a16:creationId xmlns:a16="http://schemas.microsoft.com/office/drawing/2014/main" id="{381CF027-3764-4E88-829B-249D464D9FAC}"/>
              </a:ext>
            </a:extLst>
          </p:cNvPr>
          <p:cNvGrpSpPr/>
          <p:nvPr/>
        </p:nvGrpSpPr>
        <p:grpSpPr>
          <a:xfrm>
            <a:off x="575999" y="1440000"/>
            <a:ext cx="2616775" cy="1365830"/>
            <a:chOff x="568548" y="1556792"/>
            <a:chExt cx="2061003" cy="1365830"/>
          </a:xfrm>
        </p:grpSpPr>
        <p:pic>
          <p:nvPicPr>
            <p:cNvPr id="10" name="Picture 9">
              <a:extLst>
                <a:ext uri="{FF2B5EF4-FFF2-40B4-BE49-F238E27FC236}">
                  <a16:creationId xmlns:a16="http://schemas.microsoft.com/office/drawing/2014/main" id="{E2A4DF5A-BCDF-4262-A6BC-5C5F956DC0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1" name="TextBox 10">
              <a:extLst>
                <a:ext uri="{FF2B5EF4-FFF2-40B4-BE49-F238E27FC236}">
                  <a16:creationId xmlns:a16="http://schemas.microsoft.com/office/drawing/2014/main" id="{07B3F0CC-80B2-4643-8F0E-83186465287B}"/>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Aussie Broadband</a:t>
              </a:r>
            </a:p>
            <a:p>
              <a:pPr marL="171450" lvl="0" indent="-171450">
                <a:buFont typeface="Arial" panose="020B0604020202020204" pitchFamily="34" charset="0"/>
                <a:buChar char="•"/>
              </a:pPr>
              <a:r>
                <a:rPr lang="en-AU" sz="1000" b="1" dirty="0"/>
                <a:t>HP Australia</a:t>
              </a:r>
            </a:p>
            <a:p>
              <a:pPr marL="171450" lvl="0" indent="-171450">
                <a:buFont typeface="Arial" panose="020B0604020202020204" pitchFamily="34" charset="0"/>
                <a:buChar char="•"/>
              </a:pPr>
              <a:r>
                <a:rPr lang="en-AU" sz="1000" b="1" dirty="0"/>
                <a:t>Telecommunications Industry Ombudsman (TIO)</a:t>
              </a:r>
              <a:endParaRPr lang="en-AU" sz="1100" b="1" dirty="0"/>
            </a:p>
          </p:txBody>
        </p:sp>
      </p:grpSp>
      <p:pic>
        <p:nvPicPr>
          <p:cNvPr id="15" name="Content Placeholder 14">
            <a:extLst>
              <a:ext uri="{FF2B5EF4-FFF2-40B4-BE49-F238E27FC236}">
                <a16:creationId xmlns:a16="http://schemas.microsoft.com/office/drawing/2014/main" id="{BFA56758-D558-49ED-8212-FE8A7C461A82}"/>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254575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p:cNvSpPr txBox="1"/>
          <p:nvPr/>
        </p:nvSpPr>
        <p:spPr>
          <a:xfrm>
            <a:off x="1811524" y="1700808"/>
            <a:ext cx="8568952" cy="2769989"/>
          </a:xfrm>
          <a:prstGeom prst="rect">
            <a:avLst/>
          </a:prstGeom>
          <a:noFill/>
        </p:spPr>
        <p:txBody>
          <a:bodyPr wrap="square" rtlCol="0">
            <a:spAutoFit/>
          </a:bodyPr>
          <a:lstStyle/>
          <a:p>
            <a:r>
              <a:rPr lang="en-AU" sz="1600" b="1" dirty="0">
                <a:solidFill>
                  <a:schemeClr val="bg1"/>
                </a:solidFill>
              </a:rPr>
              <a:t>The PowerPoint presentation has been developed to assist you present your AWEI results back to your executive, diversity team and network.</a:t>
            </a:r>
          </a:p>
          <a:p>
            <a:endParaRPr lang="en-AU" sz="1600" b="1" dirty="0">
              <a:solidFill>
                <a:schemeClr val="bg1"/>
              </a:solidFill>
            </a:endParaRPr>
          </a:p>
          <a:p>
            <a:r>
              <a:rPr lang="en-AU" sz="1600" b="1" dirty="0">
                <a:solidFill>
                  <a:schemeClr val="bg1"/>
                </a:solidFill>
              </a:rPr>
              <a:t>The PowerPoint deck may be edited to remove the slides that are not relevant to your submission.  </a:t>
            </a:r>
          </a:p>
          <a:p>
            <a:endParaRPr lang="en-AU" sz="1600" b="1" dirty="0">
              <a:solidFill>
                <a:schemeClr val="bg1"/>
              </a:solidFill>
            </a:endParaRPr>
          </a:p>
          <a:p>
            <a:r>
              <a:rPr lang="en-AU" b="1" dirty="0">
                <a:solidFill>
                  <a:schemeClr val="bg1"/>
                </a:solidFill>
              </a:rPr>
              <a:t>To present this back to your teams:</a:t>
            </a:r>
          </a:p>
          <a:p>
            <a:endParaRPr lang="en-AU" sz="1600" b="1" dirty="0">
              <a:solidFill>
                <a:schemeClr val="bg1"/>
              </a:solidFill>
            </a:endParaRPr>
          </a:p>
          <a:p>
            <a:pPr marL="171450" indent="-171450">
              <a:buFont typeface="Arial" panose="020B0604020202020204" pitchFamily="34" charset="0"/>
              <a:buChar char="•"/>
            </a:pPr>
            <a:r>
              <a:rPr lang="en-AU" sz="1600" b="1" dirty="0">
                <a:solidFill>
                  <a:schemeClr val="bg1"/>
                </a:solidFill>
              </a:rPr>
              <a:t>Remove any benchmarking slides and title pages that may not be relevant to you.</a:t>
            </a:r>
          </a:p>
          <a:p>
            <a:pPr marL="171450" indent="-171450">
              <a:buFont typeface="Arial" panose="020B0604020202020204" pitchFamily="34" charset="0"/>
              <a:buChar char="•"/>
            </a:pPr>
            <a:r>
              <a:rPr lang="en-AU" sz="1600" b="1" dirty="0">
                <a:solidFill>
                  <a:schemeClr val="bg1"/>
                </a:solidFill>
              </a:rPr>
              <a:t>Using your scorecard results,  add speakers notes and your scores for each section as a reference during presentations.</a:t>
            </a:r>
          </a:p>
          <a:p>
            <a:endParaRPr lang="en-AU" sz="1200" dirty="0">
              <a:solidFill>
                <a:schemeClr val="bg1"/>
              </a:solidFill>
            </a:endParaRPr>
          </a:p>
        </p:txBody>
      </p:sp>
    </p:spTree>
    <p:extLst>
      <p:ext uri="{BB962C8B-B14F-4D97-AF65-F5344CB8AC3E}">
        <p14:creationId xmlns:p14="http://schemas.microsoft.com/office/powerpoint/2010/main" val="343193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82306"/>
            <a:ext cx="8928992" cy="1330470"/>
          </a:xfrm>
        </p:spPr>
        <p:txBody>
          <a:bodyPr/>
          <a:lstStyle/>
          <a:p>
            <a:r>
              <a:rPr lang="en-AU" b="1" dirty="0">
                <a:solidFill>
                  <a:srgbClr val="00B0F0"/>
                </a:solidFill>
              </a:rPr>
              <a:t>2021 Small Employer Score Distribution: Recognition Tiers</a:t>
            </a:r>
          </a:p>
        </p:txBody>
      </p:sp>
      <p:cxnSp>
        <p:nvCxnSpPr>
          <p:cNvPr id="6" name="Straight Connector 5"/>
          <p:cNvCxnSpPr/>
          <p:nvPr/>
        </p:nvCxnSpPr>
        <p:spPr>
          <a:xfrm flipH="1" flipV="1">
            <a:off x="3335983" y="3771112"/>
            <a:ext cx="23713" cy="1792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0C64328D-463E-4D3B-9767-2765C5D6B8DF}"/>
              </a:ext>
            </a:extLst>
          </p:cNvPr>
          <p:cNvGraphicFramePr/>
          <p:nvPr>
            <p:extLst>
              <p:ext uri="{D42A27DB-BD31-4B8C-83A1-F6EECF244321}">
                <p14:modId xmlns:p14="http://schemas.microsoft.com/office/powerpoint/2010/main" val="3355167470"/>
              </p:ext>
            </p:extLst>
          </p:nvPr>
        </p:nvGraphicFramePr>
        <p:xfrm>
          <a:off x="1055440" y="1988840"/>
          <a:ext cx="5864200" cy="335740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CC8EBC0D-7416-4437-A3AE-BE29CEC9B2E1}"/>
              </a:ext>
            </a:extLst>
          </p:cNvPr>
          <p:cNvPicPr>
            <a:picLocks noChangeAspect="1"/>
          </p:cNvPicPr>
          <p:nvPr/>
        </p:nvPicPr>
        <p:blipFill>
          <a:blip r:embed="rId4"/>
          <a:stretch>
            <a:fillRect/>
          </a:stretch>
        </p:blipFill>
        <p:spPr>
          <a:xfrm>
            <a:off x="6937860" y="2436490"/>
            <a:ext cx="4305300" cy="1352550"/>
          </a:xfrm>
          <a:prstGeom prst="rect">
            <a:avLst/>
          </a:prstGeom>
        </p:spPr>
      </p:pic>
    </p:spTree>
    <p:extLst>
      <p:ext uri="{BB962C8B-B14F-4D97-AF65-F5344CB8AC3E}">
        <p14:creationId xmlns:p14="http://schemas.microsoft.com/office/powerpoint/2010/main" val="138219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Participating Tier</a:t>
            </a:r>
          </a:p>
        </p:txBody>
      </p:sp>
      <p:grpSp>
        <p:nvGrpSpPr>
          <p:cNvPr id="12" name="Group 11">
            <a:extLst>
              <a:ext uri="{FF2B5EF4-FFF2-40B4-BE49-F238E27FC236}">
                <a16:creationId xmlns:a16="http://schemas.microsoft.com/office/drawing/2014/main" id="{525C81A5-FB92-43B6-A412-996E003EBB3E}"/>
              </a:ext>
            </a:extLst>
          </p:cNvPr>
          <p:cNvGrpSpPr/>
          <p:nvPr/>
        </p:nvGrpSpPr>
        <p:grpSpPr>
          <a:xfrm>
            <a:off x="576000" y="1440000"/>
            <a:ext cx="1783035" cy="1073443"/>
            <a:chOff x="568548" y="1556792"/>
            <a:chExt cx="1783035" cy="1073443"/>
          </a:xfrm>
        </p:grpSpPr>
        <p:pic>
          <p:nvPicPr>
            <p:cNvPr id="13" name="Picture 12">
              <a:extLst>
                <a:ext uri="{FF2B5EF4-FFF2-40B4-BE49-F238E27FC236}">
                  <a16:creationId xmlns:a16="http://schemas.microsoft.com/office/drawing/2014/main" id="{A2AF9345-F8D4-4BE0-A3E7-9979B7157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4" name="TextBox 13">
              <a:extLst>
                <a:ext uri="{FF2B5EF4-FFF2-40B4-BE49-F238E27FC236}">
                  <a16:creationId xmlns:a16="http://schemas.microsoft.com/office/drawing/2014/main" id="{4B6F27DD-EA8C-4FA8-92E2-653D0DF48626}"/>
                </a:ext>
              </a:extLst>
            </p:cNvPr>
            <p:cNvSpPr txBox="1"/>
            <p:nvPr/>
          </p:nvSpPr>
          <p:spPr>
            <a:xfrm>
              <a:off x="568548" y="2060848"/>
              <a:ext cx="1783035" cy="569387"/>
            </a:xfrm>
            <a:prstGeom prst="rect">
              <a:avLst/>
            </a:prstGeom>
            <a:noFill/>
          </p:spPr>
          <p:txBody>
            <a:bodyPr wrap="square" rtlCol="0">
              <a:spAutoFit/>
            </a:bodyPr>
            <a:lstStyle/>
            <a:p>
              <a:pPr lvl="0"/>
              <a:r>
                <a:rPr lang="en-AU" sz="1000" b="1" dirty="0"/>
                <a:t>TOP 3: (alphabetical)</a:t>
              </a:r>
            </a:p>
            <a:p>
              <a:pPr lvl="0"/>
              <a:r>
                <a:rPr lang="en-AU" sz="1000" b="1" dirty="0"/>
                <a:t>*Three organisations not for publication.*</a:t>
              </a:r>
            </a:p>
          </p:txBody>
        </p:sp>
      </p:grpSp>
      <p:pic>
        <p:nvPicPr>
          <p:cNvPr id="15" name="Content Placeholder 14">
            <a:extLst>
              <a:ext uri="{FF2B5EF4-FFF2-40B4-BE49-F238E27FC236}">
                <a16:creationId xmlns:a16="http://schemas.microsoft.com/office/drawing/2014/main" id="{FF428C09-33BE-4078-87AE-6901A2B87291}"/>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370834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Bronze Tier</a:t>
            </a:r>
          </a:p>
        </p:txBody>
      </p:sp>
      <p:grpSp>
        <p:nvGrpSpPr>
          <p:cNvPr id="12" name="Group 11">
            <a:extLst>
              <a:ext uri="{FF2B5EF4-FFF2-40B4-BE49-F238E27FC236}">
                <a16:creationId xmlns:a16="http://schemas.microsoft.com/office/drawing/2014/main" id="{525C81A5-FB92-43B6-A412-996E003EBB3E}"/>
              </a:ext>
            </a:extLst>
          </p:cNvPr>
          <p:cNvGrpSpPr/>
          <p:nvPr/>
        </p:nvGrpSpPr>
        <p:grpSpPr>
          <a:xfrm>
            <a:off x="576000" y="1440000"/>
            <a:ext cx="1783035" cy="1211942"/>
            <a:chOff x="568548" y="1556792"/>
            <a:chExt cx="1783035" cy="1211942"/>
          </a:xfrm>
        </p:grpSpPr>
        <p:pic>
          <p:nvPicPr>
            <p:cNvPr id="13" name="Picture 12">
              <a:extLst>
                <a:ext uri="{FF2B5EF4-FFF2-40B4-BE49-F238E27FC236}">
                  <a16:creationId xmlns:a16="http://schemas.microsoft.com/office/drawing/2014/main" id="{A2AF9345-F8D4-4BE0-A3E7-9979B7157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4" name="TextBox 13">
              <a:extLst>
                <a:ext uri="{FF2B5EF4-FFF2-40B4-BE49-F238E27FC236}">
                  <a16:creationId xmlns:a16="http://schemas.microsoft.com/office/drawing/2014/main" id="{4B6F27DD-EA8C-4FA8-92E2-653D0DF48626}"/>
                </a:ext>
              </a:extLst>
            </p:cNvPr>
            <p:cNvSpPr txBox="1"/>
            <p:nvPr/>
          </p:nvSpPr>
          <p:spPr>
            <a:xfrm>
              <a:off x="568548" y="2060848"/>
              <a:ext cx="1783035"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Aussie Broadband</a:t>
              </a:r>
            </a:p>
            <a:p>
              <a:pPr marL="171450" lvl="0" indent="-171450">
                <a:buFont typeface="Arial" panose="020B0604020202020204" pitchFamily="34" charset="0"/>
                <a:buChar char="•"/>
              </a:pPr>
              <a:r>
                <a:rPr lang="en-US" sz="1000" b="1" dirty="0"/>
                <a:t>Northern Trust</a:t>
              </a:r>
            </a:p>
            <a:p>
              <a:pPr marL="171450" lvl="0" indent="-171450">
                <a:buFont typeface="Arial" panose="020B0604020202020204" pitchFamily="34" charset="0"/>
                <a:buChar char="•"/>
              </a:pPr>
              <a:r>
                <a:rPr lang="en-US" sz="1000" b="1" dirty="0"/>
                <a:t>Russell Kennedy Lawyers </a:t>
              </a:r>
            </a:p>
          </p:txBody>
        </p:sp>
      </p:grpSp>
      <p:pic>
        <p:nvPicPr>
          <p:cNvPr id="9" name="Content Placeholder 8">
            <a:extLst>
              <a:ext uri="{FF2B5EF4-FFF2-40B4-BE49-F238E27FC236}">
                <a16:creationId xmlns:a16="http://schemas.microsoft.com/office/drawing/2014/main" id="{0A2F79EF-6E47-4B84-A35D-38C7D80122EF}"/>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2877025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Silver Tier</a:t>
            </a:r>
          </a:p>
        </p:txBody>
      </p:sp>
      <p:grpSp>
        <p:nvGrpSpPr>
          <p:cNvPr id="12" name="Group 11">
            <a:extLst>
              <a:ext uri="{FF2B5EF4-FFF2-40B4-BE49-F238E27FC236}">
                <a16:creationId xmlns:a16="http://schemas.microsoft.com/office/drawing/2014/main" id="{525C81A5-FB92-43B6-A412-996E003EBB3E}"/>
              </a:ext>
            </a:extLst>
          </p:cNvPr>
          <p:cNvGrpSpPr/>
          <p:nvPr/>
        </p:nvGrpSpPr>
        <p:grpSpPr>
          <a:xfrm>
            <a:off x="576000" y="1440000"/>
            <a:ext cx="1783035" cy="1058054"/>
            <a:chOff x="568548" y="1556792"/>
            <a:chExt cx="1783035" cy="1058054"/>
          </a:xfrm>
        </p:grpSpPr>
        <p:pic>
          <p:nvPicPr>
            <p:cNvPr id="13" name="Picture 12">
              <a:extLst>
                <a:ext uri="{FF2B5EF4-FFF2-40B4-BE49-F238E27FC236}">
                  <a16:creationId xmlns:a16="http://schemas.microsoft.com/office/drawing/2014/main" id="{A2AF9345-F8D4-4BE0-A3E7-9979B7157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4" name="TextBox 13">
              <a:extLst>
                <a:ext uri="{FF2B5EF4-FFF2-40B4-BE49-F238E27FC236}">
                  <a16:creationId xmlns:a16="http://schemas.microsoft.com/office/drawing/2014/main" id="{4B6F27DD-EA8C-4FA8-92E2-653D0DF48626}"/>
                </a:ext>
              </a:extLst>
            </p:cNvPr>
            <p:cNvSpPr txBox="1"/>
            <p:nvPr/>
          </p:nvSpPr>
          <p:spPr>
            <a:xfrm>
              <a:off x="568548" y="2060848"/>
              <a:ext cx="1783035" cy="553998"/>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US" sz="1000" b="1" dirty="0"/>
                <a:t>Boston Consulting Group</a:t>
              </a:r>
            </a:p>
            <a:p>
              <a:pPr marL="171450" lvl="0" indent="-171450">
                <a:buFont typeface="Arial" panose="020B0604020202020204" pitchFamily="34" charset="0"/>
                <a:buChar char="•"/>
              </a:pPr>
              <a:r>
                <a:rPr lang="en-US" sz="1000" b="1" dirty="0"/>
                <a:t>Page Group</a:t>
              </a:r>
            </a:p>
          </p:txBody>
        </p:sp>
      </p:grpSp>
      <p:pic>
        <p:nvPicPr>
          <p:cNvPr id="5" name="Content Placeholder 4">
            <a:extLst>
              <a:ext uri="{FF2B5EF4-FFF2-40B4-BE49-F238E27FC236}">
                <a16:creationId xmlns:a16="http://schemas.microsoft.com/office/drawing/2014/main" id="{A655AC3F-5289-4308-8CE0-95321BF0D364}"/>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3334687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Gold Tier</a:t>
            </a:r>
          </a:p>
        </p:txBody>
      </p:sp>
      <p:grpSp>
        <p:nvGrpSpPr>
          <p:cNvPr id="12" name="Group 11">
            <a:extLst>
              <a:ext uri="{FF2B5EF4-FFF2-40B4-BE49-F238E27FC236}">
                <a16:creationId xmlns:a16="http://schemas.microsoft.com/office/drawing/2014/main" id="{525C81A5-FB92-43B6-A412-996E003EBB3E}"/>
              </a:ext>
            </a:extLst>
          </p:cNvPr>
          <p:cNvGrpSpPr/>
          <p:nvPr/>
        </p:nvGrpSpPr>
        <p:grpSpPr>
          <a:xfrm>
            <a:off x="576000" y="1440000"/>
            <a:ext cx="1783035" cy="1058054"/>
            <a:chOff x="568548" y="1556792"/>
            <a:chExt cx="1783035" cy="1058054"/>
          </a:xfrm>
        </p:grpSpPr>
        <p:pic>
          <p:nvPicPr>
            <p:cNvPr id="13" name="Picture 12">
              <a:extLst>
                <a:ext uri="{FF2B5EF4-FFF2-40B4-BE49-F238E27FC236}">
                  <a16:creationId xmlns:a16="http://schemas.microsoft.com/office/drawing/2014/main" id="{A2AF9345-F8D4-4BE0-A3E7-9979B7157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4" name="TextBox 13">
              <a:extLst>
                <a:ext uri="{FF2B5EF4-FFF2-40B4-BE49-F238E27FC236}">
                  <a16:creationId xmlns:a16="http://schemas.microsoft.com/office/drawing/2014/main" id="{4B6F27DD-EA8C-4FA8-92E2-653D0DF48626}"/>
                </a:ext>
              </a:extLst>
            </p:cNvPr>
            <p:cNvSpPr txBox="1"/>
            <p:nvPr/>
          </p:nvSpPr>
          <p:spPr>
            <a:xfrm>
              <a:off x="568548" y="2060848"/>
              <a:ext cx="1783035" cy="553998"/>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Dentons</a:t>
              </a:r>
            </a:p>
            <a:p>
              <a:pPr marL="171450" lvl="0" indent="-171450">
                <a:buFont typeface="Arial" panose="020B0604020202020204" pitchFamily="34" charset="0"/>
                <a:buChar char="•"/>
              </a:pPr>
              <a:r>
                <a:rPr lang="en-AU" sz="1000" b="1" dirty="0"/>
                <a:t>Oliver Wyman</a:t>
              </a:r>
            </a:p>
          </p:txBody>
        </p:sp>
      </p:grpSp>
      <p:pic>
        <p:nvPicPr>
          <p:cNvPr id="9" name="Content Placeholder 8">
            <a:extLst>
              <a:ext uri="{FF2B5EF4-FFF2-40B4-BE49-F238E27FC236}">
                <a16:creationId xmlns:a16="http://schemas.microsoft.com/office/drawing/2014/main" id="{31AEB6F2-D329-4C6C-B8DE-4ECCE1EF90D9}"/>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62035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pic>
        <p:nvPicPr>
          <p:cNvPr id="5" name="Picture 4" descr="Background pattern&#10;&#10;Description automatically generated">
            <a:extLst>
              <a:ext uri="{FF2B5EF4-FFF2-40B4-BE49-F238E27FC236}">
                <a16:creationId xmlns:a16="http://schemas.microsoft.com/office/drawing/2014/main" id="{E2718B7E-C1B0-4E32-8E28-BE97024E2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
            <a:ext cx="12192000" cy="6860031"/>
          </a:xfrm>
          <a:prstGeom prst="rect">
            <a:avLst/>
          </a:prstGeom>
        </p:spPr>
      </p:pic>
      <p:sp>
        <p:nvSpPr>
          <p:cNvPr id="3" name="TextBox 2"/>
          <p:cNvSpPr txBox="1"/>
          <p:nvPr/>
        </p:nvSpPr>
        <p:spPr>
          <a:xfrm>
            <a:off x="7104112" y="2060848"/>
            <a:ext cx="4680520" cy="1938992"/>
          </a:xfrm>
          <a:prstGeom prst="rect">
            <a:avLst/>
          </a:prstGeom>
          <a:noFill/>
        </p:spPr>
        <p:txBody>
          <a:bodyPr wrap="square" rtlCol="0">
            <a:spAutoFit/>
          </a:bodyPr>
          <a:lstStyle/>
          <a:p>
            <a:pPr algn="r"/>
            <a:r>
              <a:rPr lang="en-US" sz="6000" dirty="0">
                <a:solidFill>
                  <a:schemeClr val="bg1"/>
                </a:solidFill>
                <a:latin typeface="Calibri" panose="020F0502020204030204" pitchFamily="34" charset="0"/>
                <a:cs typeface="Calibri" panose="020F0502020204030204" pitchFamily="34" charset="0"/>
              </a:rPr>
              <a:t>STANDARD </a:t>
            </a:r>
          </a:p>
          <a:p>
            <a:pPr algn="r"/>
            <a:r>
              <a:rPr lang="en-US" sz="6000" dirty="0">
                <a:solidFill>
                  <a:schemeClr val="bg1"/>
                </a:solidFill>
                <a:latin typeface="Calibri" panose="020F0502020204030204" pitchFamily="34" charset="0"/>
                <a:cs typeface="Calibri" panose="020F0502020204030204" pitchFamily="34" charset="0"/>
              </a:rPr>
              <a:t>EMPLOYERS</a:t>
            </a:r>
            <a:endParaRPr lang="en-AU" sz="6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702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r="10952" b="21178"/>
          <a:stretch/>
        </p:blipFill>
        <p:spPr>
          <a:xfrm>
            <a:off x="9912424" y="6230355"/>
            <a:ext cx="2067519" cy="491778"/>
          </a:xfrm>
          <a:prstGeom prst="rect">
            <a:avLst/>
          </a:prstGeom>
        </p:spPr>
      </p:pic>
      <p:graphicFrame>
        <p:nvGraphicFramePr>
          <p:cNvPr id="6" name="Table 5">
            <a:extLst>
              <a:ext uri="{FF2B5EF4-FFF2-40B4-BE49-F238E27FC236}">
                <a16:creationId xmlns:a16="http://schemas.microsoft.com/office/drawing/2014/main" id="{39220843-91B5-475B-82A4-6D17FF8FF1B1}"/>
              </a:ext>
            </a:extLst>
          </p:cNvPr>
          <p:cNvGraphicFramePr>
            <a:graphicFrameLocks noGrp="1"/>
          </p:cNvGraphicFramePr>
          <p:nvPr>
            <p:extLst>
              <p:ext uri="{D42A27DB-BD31-4B8C-83A1-F6EECF244321}">
                <p14:modId xmlns:p14="http://schemas.microsoft.com/office/powerpoint/2010/main" val="2980955583"/>
              </p:ext>
            </p:extLst>
          </p:nvPr>
        </p:nvGraphicFramePr>
        <p:xfrm>
          <a:off x="973411" y="635419"/>
          <a:ext cx="9972772" cy="5587162"/>
        </p:xfrm>
        <a:graphic>
          <a:graphicData uri="http://schemas.openxmlformats.org/drawingml/2006/table">
            <a:tbl>
              <a:tblPr firstRow="1" firstCol="1" bandRow="1"/>
              <a:tblGrid>
                <a:gridCol w="1883146">
                  <a:extLst>
                    <a:ext uri="{9D8B030D-6E8A-4147-A177-3AD203B41FA5}">
                      <a16:colId xmlns:a16="http://schemas.microsoft.com/office/drawing/2014/main" val="1261770652"/>
                    </a:ext>
                  </a:extLst>
                </a:gridCol>
                <a:gridCol w="2383160">
                  <a:extLst>
                    <a:ext uri="{9D8B030D-6E8A-4147-A177-3AD203B41FA5}">
                      <a16:colId xmlns:a16="http://schemas.microsoft.com/office/drawing/2014/main" val="2764023373"/>
                    </a:ext>
                  </a:extLst>
                </a:gridCol>
                <a:gridCol w="1000299">
                  <a:extLst>
                    <a:ext uri="{9D8B030D-6E8A-4147-A177-3AD203B41FA5}">
                      <a16:colId xmlns:a16="http://schemas.microsoft.com/office/drawing/2014/main" val="495808203"/>
                    </a:ext>
                  </a:extLst>
                </a:gridCol>
                <a:gridCol w="4706167">
                  <a:extLst>
                    <a:ext uri="{9D8B030D-6E8A-4147-A177-3AD203B41FA5}">
                      <a16:colId xmlns:a16="http://schemas.microsoft.com/office/drawing/2014/main" val="3382844043"/>
                    </a:ext>
                  </a:extLst>
                </a:gridCol>
              </a:tblGrid>
              <a:tr h="130105">
                <a:tc gridSpan="4">
                  <a:txBody>
                    <a:bodyPr/>
                    <a:lstStyle/>
                    <a:p>
                      <a:pPr algn="ctr">
                        <a:lnSpc>
                          <a:spcPct val="107000"/>
                        </a:lnSpc>
                        <a:spcAft>
                          <a:spcPts val="800"/>
                        </a:spcAft>
                      </a:pPr>
                      <a:r>
                        <a:rPr lang="en-AU"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AWEI2021 POINT ALLOCATIONS: STANDARD EMPLOYER (501 or more employees)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91634423"/>
                  </a:ext>
                </a:extLst>
              </a:tr>
              <a:tr h="402361">
                <a:tc rowSpan="4">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1: Standing Submission: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HR Policies &amp; Practice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20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anti-discrimination clause; inclusive language/terminology; staff benefits and leave options; external subject matter expertise; DFV policy; third party policies; travel advice.</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584610"/>
                  </a:ext>
                </a:extLst>
              </a:tr>
              <a:tr h="266233">
                <a:tc vMerge="1">
                  <a:txBody>
                    <a:bodyPr/>
                    <a:lstStyle/>
                    <a:p>
                      <a:endParaRPr lang="en-AU"/>
                    </a:p>
                  </a:txBody>
                  <a:tcPr/>
                </a:tc>
                <a:tc>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LGBTQ Bullying / Harassment &amp; Support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14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polices; grievance officers; behavioural examples; EAP provider; tracking of incidents.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917024"/>
                  </a:ext>
                </a:extLst>
              </a:tr>
              <a:tr h="402361">
                <a:tc vMerge="1">
                  <a:txBody>
                    <a:bodyPr/>
                    <a:lstStyle/>
                    <a:p>
                      <a:endParaRPr lang="en-AU"/>
                    </a:p>
                  </a:txBody>
                  <a:tcPr/>
                </a:tc>
                <a:tc>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Trans / Gender Diverse Inclusion</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27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support of trans / gender diverse employees with gender affirmation policies and leave; dress codes; uniforms; bathrooms and facilities; non-binary gender options; applicants.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21612"/>
                  </a:ext>
                </a:extLst>
              </a:tr>
              <a:tr h="402361">
                <a:tc vMerge="1">
                  <a:txBody>
                    <a:bodyPr/>
                    <a:lstStyle/>
                    <a:p>
                      <a:endParaRPr lang="en-AU"/>
                    </a:p>
                  </a:txBody>
                  <a:tcPr/>
                </a:tc>
                <a:tc>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Strategic Focus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18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external inclusion promotion; HR/diversity accountabilities; executive sponsor; customer facing inclusion and data collection; senior management accountability.</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585438"/>
                  </a:ext>
                </a:extLst>
              </a:tr>
              <a:tr h="266233">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Total Standing Submission Score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79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Total cumulative score of Section 1, which can be carried through this iteration (2022).</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839188"/>
                  </a:ext>
                </a:extLst>
              </a:tr>
              <a:tr h="413225">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2: Strategy &amp; Accountability</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22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LGBTQ strategy, advocacy, expertise, media coverage, leadership representation, inclusion promotion.</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278849"/>
                  </a:ext>
                </a:extLst>
              </a:tr>
              <a:tr h="402361">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3: LGBTQ Employee Networks / Resource Groups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34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senior LGBTQ champion, network or social events; network strategy; sustainability, allies for T/GD people, women, intersex people; broader inclusion and intersectionality.</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994429"/>
                  </a:ext>
                </a:extLst>
              </a:tr>
              <a:tr h="402361">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4: Visibility of Inclusion</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16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days of significance; visible signs of LGBTQ inclusion; LGBTQ ally identification; reference guides; confidential contacts; social media.</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839119"/>
                  </a:ext>
                </a:extLst>
              </a:tr>
              <a:tr h="363500">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5: Training, Awareness &amp; Professional Development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12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training programs delivered; professional development for employees and inclusion; additional programs/event attendance.</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832512"/>
                  </a:ext>
                </a:extLst>
              </a:tr>
              <a:tr h="266233">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6: Executive Leadership &amp; Engagement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8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executive and CEO or equivalent(s) public advocacy and engagement.</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512312"/>
                  </a:ext>
                </a:extLst>
              </a:tr>
              <a:tr h="263082">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7: Data Collection &amp; Reporting</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6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LGBTQ data collection, analytics and reporting.</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93442"/>
                  </a:ext>
                </a:extLst>
              </a:tr>
              <a:tr h="266233">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8: Community Engagement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6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community engagement/events; external advocacy; fundraising</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105238"/>
                  </a:ext>
                </a:extLst>
              </a:tr>
              <a:tr h="276497">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9: Optional Survey</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2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participation in the optional employee survey.</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64210"/>
                  </a:ext>
                </a:extLst>
              </a:tr>
              <a:tr h="266233">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10: Additional Work</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15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any additional work in LGBTQ workplace inclusion not claimed.</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670015"/>
                  </a:ext>
                </a:extLst>
              </a:tr>
              <a:tr h="237823">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Total Annual Submission Score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121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Total cumulative score of Sections 2 – 10, submitted annually.</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658048"/>
                  </a:ext>
                </a:extLst>
              </a:tr>
              <a:tr h="268795">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Total Standard Employer Score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200 points</a:t>
                      </a: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600"/>
                        </a:spcBef>
                        <a:spcAft>
                          <a:spcPts val="6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Cumulative total of all allocated index submission points.</a:t>
                      </a:r>
                    </a:p>
                  </a:txBody>
                  <a:tcPr marL="52042" marR="52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99415"/>
                  </a:ext>
                </a:extLst>
              </a:tr>
            </a:tbl>
          </a:graphicData>
        </a:graphic>
      </p:graphicFrame>
    </p:spTree>
    <p:extLst>
      <p:ext uri="{BB962C8B-B14F-4D97-AF65-F5344CB8AC3E}">
        <p14:creationId xmlns:p14="http://schemas.microsoft.com/office/powerpoint/2010/main" val="3542179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pic>
        <p:nvPicPr>
          <p:cNvPr id="5" name="Picture 4" descr="Background pattern&#10;&#10;Description automatically generated">
            <a:extLst>
              <a:ext uri="{FF2B5EF4-FFF2-40B4-BE49-F238E27FC236}">
                <a16:creationId xmlns:a16="http://schemas.microsoft.com/office/drawing/2014/main" id="{C6E86F8E-932C-4FF8-BE0B-E9610C477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
            <a:ext cx="12220382" cy="6876000"/>
          </a:xfrm>
          <a:prstGeom prst="rect">
            <a:avLst/>
          </a:prstGeom>
        </p:spPr>
      </p:pic>
      <p:sp>
        <p:nvSpPr>
          <p:cNvPr id="3" name="TextBox 2"/>
          <p:cNvSpPr txBox="1"/>
          <p:nvPr/>
        </p:nvSpPr>
        <p:spPr>
          <a:xfrm>
            <a:off x="7032104" y="3284984"/>
            <a:ext cx="4680520" cy="584775"/>
          </a:xfrm>
          <a:prstGeom prst="rect">
            <a:avLst/>
          </a:prstGeom>
          <a:noFill/>
        </p:spPr>
        <p:txBody>
          <a:bodyPr wrap="square" rtlCol="0">
            <a:spAutoFit/>
          </a:bodyPr>
          <a:lstStyle/>
          <a:p>
            <a:pPr lvl="0" algn="r"/>
            <a:r>
              <a:rPr lang="en-AU" sz="3200" cap="small" dirty="0">
                <a:solidFill>
                  <a:prstClr val="white"/>
                </a:solidFill>
              </a:rPr>
              <a:t>Employer Benchmarks</a:t>
            </a:r>
          </a:p>
        </p:txBody>
      </p:sp>
    </p:spTree>
    <p:extLst>
      <p:ext uri="{BB962C8B-B14F-4D97-AF65-F5344CB8AC3E}">
        <p14:creationId xmlns:p14="http://schemas.microsoft.com/office/powerpoint/2010/main" val="994172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Benchmark: All Employers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211942"/>
            <a:chOff x="568548" y="1556792"/>
            <a:chExt cx="2061003" cy="1211942"/>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Capgemini</a:t>
              </a:r>
            </a:p>
            <a:p>
              <a:pPr marL="171450" lvl="0" indent="-171450">
                <a:buFont typeface="Arial" panose="020B0604020202020204" pitchFamily="34" charset="0"/>
                <a:buChar char="•"/>
              </a:pPr>
              <a:r>
                <a:rPr lang="en-US" sz="1000" b="1" dirty="0"/>
                <a:t>NAB</a:t>
              </a:r>
            </a:p>
            <a:p>
              <a:pPr marL="171450" lvl="0" indent="-171450">
                <a:buFont typeface="Arial" panose="020B0604020202020204" pitchFamily="34" charset="0"/>
                <a:buChar char="•"/>
              </a:pPr>
              <a:r>
                <a:rPr lang="en-US" sz="1000" b="1" dirty="0"/>
                <a:t>University of Sydney</a:t>
              </a:r>
            </a:p>
          </p:txBody>
        </p:sp>
      </p:grpSp>
      <p:pic>
        <p:nvPicPr>
          <p:cNvPr id="11" name="Content Placeholder 10">
            <a:extLst>
              <a:ext uri="{FF2B5EF4-FFF2-40B4-BE49-F238E27FC236}">
                <a16:creationId xmlns:a16="http://schemas.microsoft.com/office/drawing/2014/main" id="{7EC3F049-F239-4912-9E1C-E37C8F92AC3A}"/>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234188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Benchmark: Global Head Office Employers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Capgemini</a:t>
              </a:r>
            </a:p>
            <a:p>
              <a:pPr marL="171450" lvl="0" indent="-171450">
                <a:buFont typeface="Arial" panose="020B0604020202020204" pitchFamily="34" charset="0"/>
                <a:buChar char="•"/>
              </a:pPr>
              <a:r>
                <a:rPr lang="en-US" sz="1000" b="1" dirty="0"/>
                <a:t>NAB</a:t>
              </a:r>
            </a:p>
            <a:p>
              <a:pPr marL="171450" lvl="0" indent="-171450">
                <a:buFont typeface="Arial" panose="020B0604020202020204" pitchFamily="34" charset="0"/>
                <a:buChar char="•"/>
              </a:pPr>
              <a:r>
                <a:rPr lang="en-US" sz="1000" b="1" dirty="0"/>
                <a:t>University of Sydney</a:t>
              </a:r>
            </a:p>
            <a:p>
              <a:pPr lvl="0"/>
              <a:endParaRPr lang="en-AU" sz="1000" b="1" dirty="0"/>
            </a:p>
          </p:txBody>
        </p:sp>
      </p:grpSp>
      <p:pic>
        <p:nvPicPr>
          <p:cNvPr id="12" name="Content Placeholder 11">
            <a:extLst>
              <a:ext uri="{FF2B5EF4-FFF2-40B4-BE49-F238E27FC236}">
                <a16:creationId xmlns:a16="http://schemas.microsoft.com/office/drawing/2014/main" id="{F6D0AB4E-8856-4524-9C93-66030F4778AA}"/>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354960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816" y="274638"/>
            <a:ext cx="5770984" cy="1143000"/>
          </a:xfrm>
        </p:spPr>
        <p:txBody>
          <a:bodyPr/>
          <a:lstStyle/>
          <a:p>
            <a:r>
              <a:rPr lang="en-AU" b="1" dirty="0">
                <a:solidFill>
                  <a:srgbClr val="00B0F0"/>
                </a:solidFill>
              </a:rPr>
              <a:t>What is the AWEI?</a:t>
            </a:r>
          </a:p>
        </p:txBody>
      </p:sp>
      <p:sp>
        <p:nvSpPr>
          <p:cNvPr id="5" name="Content Placeholder 4"/>
          <p:cNvSpPr>
            <a:spLocks noGrp="1"/>
          </p:cNvSpPr>
          <p:nvPr>
            <p:ph idx="1"/>
          </p:nvPr>
        </p:nvSpPr>
        <p:spPr>
          <a:xfrm>
            <a:off x="1523492" y="1916832"/>
            <a:ext cx="9145016" cy="4209331"/>
          </a:xfrm>
        </p:spPr>
        <p:txBody>
          <a:bodyPr/>
          <a:lstStyle/>
          <a:p>
            <a:r>
              <a:rPr lang="en-AU" sz="1800" dirty="0"/>
              <a:t>Internationally recognised, gold standard, national benchmarking instrument for LGBTQ workplace inclusion in Australia.</a:t>
            </a:r>
          </a:p>
          <a:p>
            <a:r>
              <a:rPr lang="en-AU" sz="1800" dirty="0"/>
              <a:t>Evidence based instrument that assesses each submission against a comprehensive rubric, enabling the determination of current and leading practice, annually.</a:t>
            </a:r>
          </a:p>
          <a:p>
            <a:r>
              <a:rPr lang="en-AU" sz="1800" dirty="0"/>
              <a:t>Tool by which Diversity and HR professionals can:</a:t>
            </a:r>
          </a:p>
          <a:p>
            <a:pPr lvl="1"/>
            <a:r>
              <a:rPr lang="en-AU" sz="1600" dirty="0"/>
              <a:t>measure progress on internal initiatives validated by external, independent and confidential assessment</a:t>
            </a:r>
          </a:p>
          <a:p>
            <a:pPr lvl="1"/>
            <a:r>
              <a:rPr lang="en-AU" sz="1600" dirty="0"/>
              <a:t>benchmark work against industry, sector and other employers within the same tier.</a:t>
            </a:r>
          </a:p>
          <a:p>
            <a:r>
              <a:rPr lang="en-AU" sz="1800" dirty="0"/>
              <a:t>Holistic approach to LGBTQ when utilising optional AWEI employee survey.</a:t>
            </a:r>
          </a:p>
          <a:p>
            <a:r>
              <a:rPr lang="en-AU" sz="1800" dirty="0"/>
              <a:t>Valuable input into strategy and planning.</a:t>
            </a:r>
          </a:p>
          <a:p>
            <a:r>
              <a:rPr lang="en-AU" sz="1800" dirty="0"/>
              <a:t>Developed and assessed by Pride in Diversity, Australia’s not-for-profit employer support program for LGBTQ inclusion.</a:t>
            </a:r>
          </a:p>
          <a:p>
            <a:endParaRPr lang="en-AU" dirty="0"/>
          </a:p>
          <a:p>
            <a:endParaRPr lang="en-AU" dirty="0"/>
          </a:p>
        </p:txBody>
      </p:sp>
    </p:spTree>
    <p:extLst>
      <p:ext uri="{BB962C8B-B14F-4D97-AF65-F5344CB8AC3E}">
        <p14:creationId xmlns:p14="http://schemas.microsoft.com/office/powerpoint/2010/main" val="2981398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Regional Head Office Employers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519719"/>
            <a:chOff x="568548" y="1556792"/>
            <a:chExt cx="2061003" cy="1519719"/>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1015663"/>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a:t>Energy Queensland</a:t>
              </a:r>
              <a:endParaRPr lang="en-US" sz="1000" b="1" dirty="0"/>
            </a:p>
            <a:p>
              <a:pPr marL="171450" lvl="0" indent="-171450">
                <a:buFont typeface="Arial" panose="020B0604020202020204" pitchFamily="34" charset="0"/>
                <a:buChar char="•"/>
              </a:pPr>
              <a:r>
                <a:rPr lang="en-US" sz="1000" b="1" dirty="0"/>
                <a:t>University of Wollongong</a:t>
              </a:r>
            </a:p>
            <a:p>
              <a:pPr lvl="0"/>
              <a:endParaRPr lang="en-AU" sz="1000" b="1" dirty="0"/>
            </a:p>
            <a:p>
              <a:pPr lvl="0"/>
              <a:r>
                <a:rPr lang="en-AU" sz="1000" b="1" dirty="0"/>
                <a:t>*Plus one organisation not for publication.*</a:t>
              </a:r>
            </a:p>
          </p:txBody>
        </p:sp>
      </p:grpSp>
      <p:pic>
        <p:nvPicPr>
          <p:cNvPr id="3" name="Content Placeholder 2">
            <a:extLst>
              <a:ext uri="{FF2B5EF4-FFF2-40B4-BE49-F238E27FC236}">
                <a16:creationId xmlns:a16="http://schemas.microsoft.com/office/drawing/2014/main" id="{D1F7B08A-9BDA-4DD5-91FD-D816025954A4}"/>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2932085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501-1999 Employees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351648"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US" sz="1000" b="1" dirty="0"/>
                <a:t>J.P. Morgan</a:t>
              </a:r>
            </a:p>
            <a:p>
              <a:pPr marL="171450" lvl="0" indent="-171450">
                <a:buFont typeface="Arial" panose="020B0604020202020204" pitchFamily="34" charset="0"/>
                <a:buChar char="•"/>
              </a:pPr>
              <a:r>
                <a:rPr lang="en-US" sz="1000" b="1" dirty="0"/>
                <a:t>Special Broadcasting Services (SBS)</a:t>
              </a:r>
            </a:p>
            <a:p>
              <a:pPr lvl="0"/>
              <a:endParaRPr lang="en-AU" sz="1000" b="1" dirty="0"/>
            </a:p>
          </p:txBody>
        </p:sp>
      </p:grpSp>
      <p:pic>
        <p:nvPicPr>
          <p:cNvPr id="5" name="Content Placeholder 4">
            <a:extLst>
              <a:ext uri="{FF2B5EF4-FFF2-40B4-BE49-F238E27FC236}">
                <a16:creationId xmlns:a16="http://schemas.microsoft.com/office/drawing/2014/main" id="{A98D5D66-FF77-4895-AAC2-40F97B118471}"/>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2680487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2000-8000 Employees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2289160"/>
            <a:chOff x="568548" y="1556792"/>
            <a:chExt cx="2061003" cy="228916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1785104"/>
            </a:xfrm>
            <a:prstGeom prst="rect">
              <a:avLst/>
            </a:prstGeom>
            <a:noFill/>
          </p:spPr>
          <p:txBody>
            <a:bodyPr wrap="square" rtlCol="0">
              <a:spAutoFit/>
            </a:bodyPr>
            <a:lstStyle/>
            <a:p>
              <a:pPr lvl="0"/>
              <a:r>
                <a:rPr lang="en-AU" sz="1000" b="1" dirty="0"/>
                <a:t>TOP 4: (alphabetical)</a:t>
              </a:r>
            </a:p>
            <a:p>
              <a:pPr marL="171450" lvl="0" indent="-171450">
                <a:buFont typeface="Arial" panose="020B0604020202020204" pitchFamily="34" charset="0"/>
                <a:buChar char="•"/>
              </a:pPr>
              <a:r>
                <a:rPr lang="en-AU" sz="1000" b="1" dirty="0"/>
                <a:t>AGL Energy</a:t>
              </a:r>
            </a:p>
            <a:p>
              <a:pPr marL="171450" lvl="0" indent="-171450">
                <a:buFont typeface="Arial" panose="020B0604020202020204" pitchFamily="34" charset="0"/>
                <a:buChar char="•"/>
              </a:pPr>
              <a:r>
                <a:rPr lang="en-AU" sz="1000" b="1" dirty="0"/>
                <a:t>IBM</a:t>
              </a:r>
            </a:p>
            <a:p>
              <a:pPr marL="171450" lvl="0" indent="-171450">
                <a:buFont typeface="Arial" panose="020B0604020202020204" pitchFamily="34" charset="0"/>
                <a:buChar char="•"/>
              </a:pPr>
              <a:r>
                <a:rPr lang="en-AU" sz="1000" b="1" dirty="0"/>
                <a:t>MinterEllison</a:t>
              </a:r>
            </a:p>
            <a:p>
              <a:pPr marL="171450" lvl="0" indent="-171450">
                <a:buFont typeface="Arial" panose="020B0604020202020204" pitchFamily="34" charset="0"/>
                <a:buChar char="•"/>
              </a:pPr>
              <a:r>
                <a:rPr lang="en-AU" sz="1000" b="1" dirty="0"/>
                <a:t>QBE Insurance</a:t>
              </a:r>
            </a:p>
            <a:p>
              <a:pPr marL="171450" lvl="0" indent="-171450">
                <a:buFont typeface="Arial" panose="020B0604020202020204" pitchFamily="34" charset="0"/>
                <a:buChar char="•"/>
              </a:pPr>
              <a:r>
                <a:rPr lang="en-AU" sz="1000" b="1" dirty="0"/>
                <a:t>University of Sydney</a:t>
              </a:r>
            </a:p>
            <a:p>
              <a:pPr marL="171450" lvl="0" indent="-171450">
                <a:buFont typeface="Arial" panose="020B0604020202020204" pitchFamily="34" charset="0"/>
                <a:buChar char="•"/>
              </a:pPr>
              <a:endParaRPr lang="en-AU" sz="1000" b="1" dirty="0"/>
            </a:p>
            <a:p>
              <a:pPr marL="171450" lvl="0" indent="-171450">
                <a:buFont typeface="Arial" panose="020B0604020202020204" pitchFamily="34" charset="0"/>
                <a:buChar char="•"/>
              </a:pPr>
              <a:endParaRPr lang="en-AU" sz="1000" b="1" dirty="0"/>
            </a:p>
            <a:p>
              <a:pPr lvl="0"/>
              <a:r>
                <a:rPr lang="en-AU" sz="1000" b="1" dirty="0"/>
                <a:t>Note: </a:t>
              </a:r>
              <a:r>
                <a:rPr lang="en-US" sz="1000" b="1" dirty="0"/>
                <a:t>*Three organisations achieved the same score.*</a:t>
              </a:r>
            </a:p>
            <a:p>
              <a:pPr lvl="0"/>
              <a:endParaRPr lang="en-AU" sz="1000" b="1" dirty="0"/>
            </a:p>
          </p:txBody>
        </p:sp>
      </p:grpSp>
      <p:pic>
        <p:nvPicPr>
          <p:cNvPr id="3" name="Content Placeholder 2">
            <a:extLst>
              <a:ext uri="{FF2B5EF4-FFF2-40B4-BE49-F238E27FC236}">
                <a16:creationId xmlns:a16="http://schemas.microsoft.com/office/drawing/2014/main" id="{AA0702AB-DE5E-4E11-8C56-C3F941B6836E}"/>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3684066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8000+ Employees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Deloitte</a:t>
              </a:r>
            </a:p>
            <a:p>
              <a:pPr marL="171450" lvl="0" indent="-171450">
                <a:buFont typeface="Arial" panose="020B0604020202020204" pitchFamily="34" charset="0"/>
                <a:buChar char="•"/>
              </a:pPr>
              <a:r>
                <a:rPr lang="en-AU" sz="1000" b="1" dirty="0"/>
                <a:t>NAB</a:t>
              </a:r>
            </a:p>
            <a:p>
              <a:pPr marL="171450" lvl="0" indent="-171450">
                <a:buFont typeface="Arial" panose="020B0604020202020204" pitchFamily="34" charset="0"/>
                <a:buChar char="•"/>
              </a:pPr>
              <a:r>
                <a:rPr lang="en-AU" sz="1000" b="1" dirty="0"/>
                <a:t>Woolworths Group</a:t>
              </a:r>
            </a:p>
            <a:p>
              <a:pPr lvl="0"/>
              <a:endParaRPr lang="en-AU" sz="1000" b="1" dirty="0"/>
            </a:p>
          </p:txBody>
        </p:sp>
      </p:grpSp>
      <p:pic>
        <p:nvPicPr>
          <p:cNvPr id="3" name="Content Placeholder 2">
            <a:extLst>
              <a:ext uri="{FF2B5EF4-FFF2-40B4-BE49-F238E27FC236}">
                <a16:creationId xmlns:a16="http://schemas.microsoft.com/office/drawing/2014/main" id="{0095D2EE-68C3-4245-8D3B-4D5EFB4BE6E7}"/>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599998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pic>
        <p:nvPicPr>
          <p:cNvPr id="5" name="Picture 4" descr="Background pattern&#10;&#10;Description automatically generated">
            <a:extLst>
              <a:ext uri="{FF2B5EF4-FFF2-40B4-BE49-F238E27FC236}">
                <a16:creationId xmlns:a16="http://schemas.microsoft.com/office/drawing/2014/main" id="{EB26A6ED-8E92-4D64-8DDF-50FF1F8F5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1" y="-1015"/>
            <a:ext cx="12216341" cy="6873726"/>
          </a:xfrm>
          <a:prstGeom prst="rect">
            <a:avLst/>
          </a:prstGeom>
        </p:spPr>
      </p:pic>
      <p:sp>
        <p:nvSpPr>
          <p:cNvPr id="3" name="TextBox 2"/>
          <p:cNvSpPr txBox="1"/>
          <p:nvPr/>
        </p:nvSpPr>
        <p:spPr>
          <a:xfrm>
            <a:off x="7104112" y="3284984"/>
            <a:ext cx="4680520" cy="584775"/>
          </a:xfrm>
          <a:prstGeom prst="rect">
            <a:avLst/>
          </a:prstGeom>
          <a:noFill/>
        </p:spPr>
        <p:txBody>
          <a:bodyPr wrap="square" rtlCol="0">
            <a:spAutoFit/>
          </a:bodyPr>
          <a:lstStyle/>
          <a:p>
            <a:pPr lvl="0" algn="r"/>
            <a:r>
              <a:rPr lang="en-AU" sz="3200" cap="small" dirty="0">
                <a:solidFill>
                  <a:prstClr val="white"/>
                </a:solidFill>
              </a:rPr>
              <a:t>Sector Benchmarks</a:t>
            </a:r>
          </a:p>
        </p:txBody>
      </p:sp>
    </p:spTree>
    <p:extLst>
      <p:ext uri="{BB962C8B-B14F-4D97-AF65-F5344CB8AC3E}">
        <p14:creationId xmlns:p14="http://schemas.microsoft.com/office/powerpoint/2010/main" val="2035082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Federal Government</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5999" y="1440000"/>
            <a:ext cx="2616775" cy="1519719"/>
            <a:chOff x="568548" y="1556792"/>
            <a:chExt cx="2061003" cy="1519719"/>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1015663"/>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Australian Broadcasting Corporation (ABC)</a:t>
              </a:r>
            </a:p>
            <a:p>
              <a:pPr marL="171450" lvl="0" indent="-171450">
                <a:buFont typeface="Arial" panose="020B0604020202020204" pitchFamily="34" charset="0"/>
                <a:buChar char="•"/>
              </a:pPr>
              <a:r>
                <a:rPr lang="en-AU" sz="1000" b="1" dirty="0"/>
                <a:t>Services Australia</a:t>
              </a:r>
            </a:p>
            <a:p>
              <a:pPr marL="171450" lvl="0" indent="-171450">
                <a:buFont typeface="Arial" panose="020B0604020202020204" pitchFamily="34" charset="0"/>
                <a:buChar char="•"/>
              </a:pPr>
              <a:r>
                <a:rPr lang="en-AU" sz="1000" b="1" dirty="0"/>
                <a:t>Special Broadcasting Services (SBS)</a:t>
              </a:r>
            </a:p>
            <a:p>
              <a:pPr lvl="0"/>
              <a:endParaRPr lang="en-AU" sz="1000" b="1" dirty="0"/>
            </a:p>
          </p:txBody>
        </p:sp>
      </p:grpSp>
      <p:pic>
        <p:nvPicPr>
          <p:cNvPr id="3" name="Content Placeholder 2">
            <a:extLst>
              <a:ext uri="{FF2B5EF4-FFF2-40B4-BE49-F238E27FC236}">
                <a16:creationId xmlns:a16="http://schemas.microsoft.com/office/drawing/2014/main" id="{681C1FAA-9BA6-45CA-AFB3-9479C53F6548}"/>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879057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State Government</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423656" cy="1519719"/>
            <a:chOff x="568548" y="1556792"/>
            <a:chExt cx="2061003" cy="1519719"/>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1015663"/>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Queensland Dept. of Education</a:t>
              </a:r>
            </a:p>
            <a:p>
              <a:pPr marL="171450" lvl="0" indent="-171450">
                <a:buFont typeface="Arial" panose="020B0604020202020204" pitchFamily="34" charset="0"/>
                <a:buChar char="•"/>
              </a:pPr>
              <a:r>
                <a:rPr lang="en-US" sz="1000" b="1" dirty="0"/>
                <a:t>Dept. of Education &amp; Training Victoria</a:t>
              </a:r>
            </a:p>
            <a:p>
              <a:pPr marL="171450" lvl="0" indent="-171450">
                <a:buFont typeface="Arial" panose="020B0604020202020204" pitchFamily="34" charset="0"/>
                <a:buChar char="•"/>
              </a:pPr>
              <a:r>
                <a:rPr lang="en-AU" sz="1000" b="1" dirty="0"/>
                <a:t>Victoria Police</a:t>
              </a:r>
            </a:p>
            <a:p>
              <a:pPr lvl="0"/>
              <a:endParaRPr lang="en-AU" sz="1000" b="1" dirty="0"/>
            </a:p>
          </p:txBody>
        </p:sp>
      </p:grpSp>
      <p:pic>
        <p:nvPicPr>
          <p:cNvPr id="3" name="Content Placeholder 2">
            <a:extLst>
              <a:ext uri="{FF2B5EF4-FFF2-40B4-BE49-F238E27FC236}">
                <a16:creationId xmlns:a16="http://schemas.microsoft.com/office/drawing/2014/main" id="{E47A2EA1-82D2-4238-946A-860FDBCAC232}"/>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4143389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NFP / Charity</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211942"/>
            <a:chOff x="568548" y="1556792"/>
            <a:chExt cx="2061003" cy="1211942"/>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CoHealth</a:t>
              </a:r>
            </a:p>
            <a:p>
              <a:pPr marL="171450" lvl="0" indent="-171450">
                <a:buFont typeface="Arial" panose="020B0604020202020204" pitchFamily="34" charset="0"/>
                <a:buChar char="•"/>
              </a:pPr>
              <a:r>
                <a:rPr lang="en-AU" sz="1000" b="1" dirty="0"/>
                <a:t>Settlement Services International</a:t>
              </a:r>
            </a:p>
            <a:p>
              <a:pPr lvl="0"/>
              <a:endParaRPr lang="en-AU" sz="1000" b="1" dirty="0"/>
            </a:p>
          </p:txBody>
        </p:sp>
      </p:grpSp>
      <p:pic>
        <p:nvPicPr>
          <p:cNvPr id="6" name="Content Placeholder 5">
            <a:extLst>
              <a:ext uri="{FF2B5EF4-FFF2-40B4-BE49-F238E27FC236}">
                <a16:creationId xmlns:a16="http://schemas.microsoft.com/office/drawing/2014/main" id="{E7F9BD8C-5BB8-4062-8D01-7F5BD925EDF5}"/>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4055678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Public Sector</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69055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Australian Broadcasting Corporation (ABC)</a:t>
              </a:r>
            </a:p>
            <a:p>
              <a:pPr marL="171450" lvl="0" indent="-171450">
                <a:buFont typeface="Arial" panose="020B0604020202020204" pitchFamily="34" charset="0"/>
                <a:buChar char="•"/>
              </a:pPr>
              <a:r>
                <a:rPr lang="en-AU" sz="1000" b="1" dirty="0"/>
                <a:t>NBN Co. </a:t>
              </a:r>
            </a:p>
            <a:p>
              <a:pPr marL="171450" lvl="0" indent="-171450">
                <a:buFont typeface="Arial" panose="020B0604020202020204" pitchFamily="34" charset="0"/>
                <a:buChar char="•"/>
              </a:pPr>
              <a:r>
                <a:rPr lang="en-AU" sz="1000" b="1" dirty="0"/>
                <a:t>Special Broadcasting Services (SBS)</a:t>
              </a:r>
            </a:p>
          </p:txBody>
        </p:sp>
      </p:grpSp>
      <p:pic>
        <p:nvPicPr>
          <p:cNvPr id="6" name="Content Placeholder 5">
            <a:extLst>
              <a:ext uri="{FF2B5EF4-FFF2-40B4-BE49-F238E27FC236}">
                <a16:creationId xmlns:a16="http://schemas.microsoft.com/office/drawing/2014/main" id="{85B1EE20-C729-4AAF-A33E-467A7FD2545C}"/>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3639016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Private Sector</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NAB</a:t>
              </a:r>
            </a:p>
            <a:p>
              <a:pPr marL="171450" lvl="0" indent="-171450">
                <a:buFont typeface="Arial" panose="020B0604020202020204" pitchFamily="34" charset="0"/>
                <a:buChar char="•"/>
              </a:pPr>
              <a:r>
                <a:rPr lang="en-AU" sz="1000" b="1" dirty="0"/>
                <a:t>QBE Insurance</a:t>
              </a:r>
            </a:p>
            <a:p>
              <a:pPr lvl="0"/>
              <a:endParaRPr lang="en-AU" sz="1000" b="1" dirty="0"/>
            </a:p>
          </p:txBody>
        </p:sp>
      </p:grpSp>
      <p:pic>
        <p:nvPicPr>
          <p:cNvPr id="6" name="Content Placeholder 5">
            <a:extLst>
              <a:ext uri="{FF2B5EF4-FFF2-40B4-BE49-F238E27FC236}">
                <a16:creationId xmlns:a16="http://schemas.microsoft.com/office/drawing/2014/main" id="{3A1A82BD-17C2-4FB3-9C2D-FA10976CF231}"/>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276923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n-AU" b="1" dirty="0">
                <a:solidFill>
                  <a:srgbClr val="00B0F0"/>
                </a:solidFill>
              </a:rPr>
              <a:t>Annual AWEI Submissions: Participation Growth</a:t>
            </a:r>
            <a:br>
              <a:rPr lang="en-AU" b="1" dirty="0">
                <a:solidFill>
                  <a:srgbClr val="00B0F0"/>
                </a:solidFill>
                <a:highlight>
                  <a:srgbClr val="FFFF00"/>
                </a:highlight>
              </a:rPr>
            </a:br>
            <a:r>
              <a:rPr lang="en-AU" sz="1100" b="1" dirty="0">
                <a:solidFill>
                  <a:prstClr val="black"/>
                </a:solidFill>
                <a:ea typeface="+mn-ea"/>
                <a:cs typeface="+mn-cs"/>
              </a:rPr>
              <a:t>* Includes Small Employers &amp; Platinum Partner Projects</a:t>
            </a:r>
            <a:endParaRPr lang="en-AU" b="1" dirty="0">
              <a:solidFill>
                <a:srgbClr val="00B0F0"/>
              </a:solidFill>
              <a:highlight>
                <a:srgbClr val="FFFF00"/>
              </a:high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0268779"/>
              </p:ext>
            </p:extLst>
          </p:nvPr>
        </p:nvGraphicFramePr>
        <p:xfrm>
          <a:off x="1199456" y="1916832"/>
          <a:ext cx="7488832" cy="36490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59D30F8-BC5C-48E8-9EEB-A470DBA859BC}"/>
              </a:ext>
            </a:extLst>
          </p:cNvPr>
          <p:cNvSpPr txBox="1"/>
          <p:nvPr/>
        </p:nvSpPr>
        <p:spPr>
          <a:xfrm>
            <a:off x="9120336" y="1916832"/>
            <a:ext cx="2304256" cy="1046440"/>
          </a:xfrm>
          <a:prstGeom prst="rect">
            <a:avLst/>
          </a:prstGeom>
          <a:noFill/>
        </p:spPr>
        <p:txBody>
          <a:bodyPr wrap="square" rtlCol="0">
            <a:spAutoFit/>
          </a:bodyPr>
          <a:lstStyle/>
          <a:p>
            <a:r>
              <a:rPr lang="en-US" sz="1400" b="1" dirty="0">
                <a:solidFill>
                  <a:srgbClr val="00B0F0"/>
                </a:solidFill>
              </a:rPr>
              <a:t>2021 Submissions:</a:t>
            </a:r>
          </a:p>
          <a:p>
            <a:pPr marL="171450" indent="-171450">
              <a:buFont typeface="Arial" panose="020B0604020202020204" pitchFamily="34" charset="0"/>
              <a:buChar char="•"/>
            </a:pPr>
            <a:r>
              <a:rPr lang="en-US" sz="1200" b="1" dirty="0"/>
              <a:t>124 Standard Employer</a:t>
            </a:r>
          </a:p>
          <a:p>
            <a:pPr lvl="1"/>
            <a:r>
              <a:rPr lang="en-US" sz="1200" b="1" dirty="0"/>
              <a:t>+ 4 Platinum Projects</a:t>
            </a:r>
          </a:p>
          <a:p>
            <a:pPr lvl="1"/>
            <a:r>
              <a:rPr lang="en-US" sz="1200" b="1" dirty="0"/>
              <a:t>+ 3 Platinum Proposals</a:t>
            </a:r>
          </a:p>
          <a:p>
            <a:pPr marL="171450" indent="-171450">
              <a:buFont typeface="Arial" panose="020B0604020202020204" pitchFamily="34" charset="0"/>
              <a:buChar char="•"/>
            </a:pPr>
            <a:r>
              <a:rPr lang="en-US" sz="1200" b="1" dirty="0"/>
              <a:t>38 Small Employer</a:t>
            </a:r>
          </a:p>
        </p:txBody>
      </p:sp>
    </p:spTree>
    <p:extLst>
      <p:ext uri="{BB962C8B-B14F-4D97-AF65-F5344CB8AC3E}">
        <p14:creationId xmlns:p14="http://schemas.microsoft.com/office/powerpoint/2010/main" val="1837140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Universities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567672"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University of New South Wales (UNSW)</a:t>
              </a:r>
            </a:p>
            <a:p>
              <a:pPr marL="171450" lvl="0" indent="-171450">
                <a:buFont typeface="Arial" panose="020B0604020202020204" pitchFamily="34" charset="0"/>
                <a:buChar char="•"/>
              </a:pPr>
              <a:r>
                <a:rPr lang="en-US" sz="1000" b="1" dirty="0"/>
                <a:t>University of Sydney</a:t>
              </a:r>
            </a:p>
            <a:p>
              <a:pPr marL="171450" lvl="0" indent="-171450">
                <a:buFont typeface="Arial" panose="020B0604020202020204" pitchFamily="34" charset="0"/>
                <a:buChar char="•"/>
              </a:pPr>
              <a:r>
                <a:rPr lang="en-US" sz="1000" b="1" dirty="0"/>
                <a:t>Macquarie University</a:t>
              </a:r>
            </a:p>
            <a:p>
              <a:pPr lvl="0"/>
              <a:endParaRPr lang="en-AU" sz="1000" b="1" dirty="0"/>
            </a:p>
          </p:txBody>
        </p:sp>
      </p:grpSp>
      <p:pic>
        <p:nvPicPr>
          <p:cNvPr id="3" name="Content Placeholder 2">
            <a:extLst>
              <a:ext uri="{FF2B5EF4-FFF2-40B4-BE49-F238E27FC236}">
                <a16:creationId xmlns:a16="http://schemas.microsoft.com/office/drawing/2014/main" id="{445A44E4-07BB-4C51-B5CC-49B33B53A756}"/>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729832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pic>
        <p:nvPicPr>
          <p:cNvPr id="5" name="Picture 4" descr="Background pattern&#10;&#10;Description automatically generated">
            <a:extLst>
              <a:ext uri="{FF2B5EF4-FFF2-40B4-BE49-F238E27FC236}">
                <a16:creationId xmlns:a16="http://schemas.microsoft.com/office/drawing/2014/main" id="{6D61A899-BA99-437F-B077-700030E5A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0" y="-14711"/>
            <a:ext cx="12216340" cy="6873726"/>
          </a:xfrm>
          <a:prstGeom prst="rect">
            <a:avLst/>
          </a:prstGeom>
        </p:spPr>
      </p:pic>
      <p:sp>
        <p:nvSpPr>
          <p:cNvPr id="3" name="TextBox 2"/>
          <p:cNvSpPr txBox="1"/>
          <p:nvPr/>
        </p:nvSpPr>
        <p:spPr>
          <a:xfrm>
            <a:off x="7104112" y="3284984"/>
            <a:ext cx="4680520" cy="584775"/>
          </a:xfrm>
          <a:prstGeom prst="rect">
            <a:avLst/>
          </a:prstGeom>
          <a:noFill/>
        </p:spPr>
        <p:txBody>
          <a:bodyPr wrap="square" rtlCol="0">
            <a:spAutoFit/>
          </a:bodyPr>
          <a:lstStyle/>
          <a:p>
            <a:pPr lvl="0" algn="r"/>
            <a:r>
              <a:rPr lang="en-AU" sz="3200" cap="small" dirty="0">
                <a:solidFill>
                  <a:prstClr val="white"/>
                </a:solidFill>
              </a:rPr>
              <a:t>Industry Benchmarking</a:t>
            </a:r>
          </a:p>
        </p:txBody>
      </p:sp>
    </p:spTree>
    <p:extLst>
      <p:ext uri="{BB962C8B-B14F-4D97-AF65-F5344CB8AC3E}">
        <p14:creationId xmlns:p14="http://schemas.microsoft.com/office/powerpoint/2010/main" val="597392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ASX Top 50</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46833" y="1431822"/>
            <a:ext cx="2135624" cy="1827495"/>
            <a:chOff x="568548" y="1556792"/>
            <a:chExt cx="2061003" cy="1827495"/>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1323439"/>
            </a:xfrm>
            <a:prstGeom prst="rect">
              <a:avLst/>
            </a:prstGeom>
            <a:noFill/>
          </p:spPr>
          <p:txBody>
            <a:bodyPr wrap="square" rtlCol="0">
              <a:spAutoFit/>
            </a:bodyPr>
            <a:lstStyle/>
            <a:p>
              <a:pPr lvl="0"/>
              <a:r>
                <a:rPr lang="en-AU" sz="1000" b="1" dirty="0"/>
                <a:t>TOP 4: (alphabetical)</a:t>
              </a:r>
            </a:p>
            <a:p>
              <a:pPr marL="171450" lvl="0" indent="-171450">
                <a:buFont typeface="Arial" panose="020B0604020202020204" pitchFamily="34" charset="0"/>
                <a:buChar char="•"/>
              </a:pPr>
              <a:r>
                <a:rPr lang="en-US" sz="1000" b="1" dirty="0"/>
                <a:t>AGL Energy</a:t>
              </a:r>
            </a:p>
            <a:p>
              <a:pPr marL="171450" lvl="0" indent="-171450">
                <a:buFont typeface="Arial" panose="020B0604020202020204" pitchFamily="34" charset="0"/>
                <a:buChar char="•"/>
              </a:pPr>
              <a:r>
                <a:rPr lang="en-US" sz="1000" b="1" dirty="0"/>
                <a:t>NAB</a:t>
              </a:r>
            </a:p>
            <a:p>
              <a:pPr marL="171450" lvl="0" indent="-171450">
                <a:buFont typeface="Arial" panose="020B0604020202020204" pitchFamily="34" charset="0"/>
                <a:buChar char="•"/>
              </a:pPr>
              <a:r>
                <a:rPr lang="en-US" sz="1000" b="1" dirty="0"/>
                <a:t>QBE Insurance</a:t>
              </a:r>
            </a:p>
            <a:p>
              <a:pPr marL="171450" lvl="0" indent="-171450">
                <a:buFont typeface="Arial" panose="020B0604020202020204" pitchFamily="34" charset="0"/>
                <a:buChar char="•"/>
              </a:pPr>
              <a:r>
                <a:rPr lang="en-US" sz="1000" b="1" dirty="0"/>
                <a:t>Woolworths Group</a:t>
              </a:r>
            </a:p>
            <a:p>
              <a:pPr marL="171450" lvl="0" indent="-171450">
                <a:buFont typeface="Arial" panose="020B0604020202020204" pitchFamily="34" charset="0"/>
                <a:buChar char="•"/>
              </a:pPr>
              <a:endParaRPr lang="en-US" sz="1000" b="1" dirty="0"/>
            </a:p>
            <a:p>
              <a:pPr lvl="0"/>
              <a:r>
                <a:rPr lang="en-US" sz="1000" b="1" dirty="0"/>
                <a:t>Note: *Two organisations achieved the same score.*</a:t>
              </a:r>
              <a:endParaRPr lang="en-AU" sz="1000" b="1" dirty="0"/>
            </a:p>
          </p:txBody>
        </p:sp>
      </p:grpSp>
      <p:pic>
        <p:nvPicPr>
          <p:cNvPr id="5" name="Content Placeholder 4">
            <a:extLst>
              <a:ext uri="{FF2B5EF4-FFF2-40B4-BE49-F238E27FC236}">
                <a16:creationId xmlns:a16="http://schemas.microsoft.com/office/drawing/2014/main" id="{0B54E5C2-0C33-457F-9785-728F2A03F704}"/>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891757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Aged Care</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058054"/>
            <a:chOff x="568548" y="1556792"/>
            <a:chExt cx="2061003" cy="1058054"/>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553998"/>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US" sz="1000" b="1" dirty="0"/>
                <a:t>Department of Health</a:t>
              </a:r>
            </a:p>
            <a:p>
              <a:pPr marL="171450" lvl="0" indent="-171450">
                <a:buFont typeface="Arial" panose="020B0604020202020204" pitchFamily="34" charset="0"/>
                <a:buChar char="•"/>
              </a:pPr>
              <a:r>
                <a:rPr lang="en-US" sz="1000" b="1" dirty="0"/>
                <a:t>Life Without Barriers </a:t>
              </a:r>
            </a:p>
          </p:txBody>
        </p:sp>
      </p:grpSp>
      <p:pic>
        <p:nvPicPr>
          <p:cNvPr id="3" name="Content Placeholder 2">
            <a:extLst>
              <a:ext uri="{FF2B5EF4-FFF2-40B4-BE49-F238E27FC236}">
                <a16:creationId xmlns:a16="http://schemas.microsoft.com/office/drawing/2014/main" id="{72405799-BEB6-49EB-926A-E595340BB4A0}"/>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1088096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Banking &amp; Financial Services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Deloitte</a:t>
              </a:r>
            </a:p>
            <a:p>
              <a:pPr marL="171450" lvl="0" indent="-171450">
                <a:buFont typeface="Arial" panose="020B0604020202020204" pitchFamily="34" charset="0"/>
                <a:buChar char="•"/>
              </a:pPr>
              <a:r>
                <a:rPr lang="en-AU" sz="1000" b="1" dirty="0"/>
                <a:t>NAB</a:t>
              </a:r>
            </a:p>
            <a:p>
              <a:pPr marL="171450" lvl="0" indent="-171450">
                <a:buFont typeface="Arial" panose="020B0604020202020204" pitchFamily="34" charset="0"/>
                <a:buChar char="•"/>
              </a:pPr>
              <a:r>
                <a:rPr lang="en-AU" sz="1000" b="1" dirty="0"/>
                <a:t>QBE Insurance</a:t>
              </a:r>
            </a:p>
            <a:p>
              <a:pPr lvl="0"/>
              <a:endParaRPr lang="en-AU" sz="1000" b="1" dirty="0"/>
            </a:p>
          </p:txBody>
        </p:sp>
      </p:grpSp>
      <p:pic>
        <p:nvPicPr>
          <p:cNvPr id="3" name="Content Placeholder 2">
            <a:extLst>
              <a:ext uri="{FF2B5EF4-FFF2-40B4-BE49-F238E27FC236}">
                <a16:creationId xmlns:a16="http://schemas.microsoft.com/office/drawing/2014/main" id="{973727D8-AFE8-4C37-94D8-47FF460C63FE}"/>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543634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Community Services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Macquarie University</a:t>
              </a:r>
            </a:p>
            <a:p>
              <a:pPr marL="171450" lvl="0" indent="-171450">
                <a:buFont typeface="Arial" panose="020B0604020202020204" pitchFamily="34" charset="0"/>
                <a:buChar char="•"/>
              </a:pPr>
              <a:r>
                <a:rPr lang="en-AU" sz="1000" b="1" dirty="0"/>
                <a:t>Settlement Services International</a:t>
              </a:r>
            </a:p>
            <a:p>
              <a:pPr marL="171450" lvl="0" indent="-171450">
                <a:buFont typeface="Arial" panose="020B0604020202020204" pitchFamily="34" charset="0"/>
                <a:buChar char="•"/>
              </a:pPr>
              <a:endParaRPr lang="en-AU" sz="1000" b="1" dirty="0"/>
            </a:p>
            <a:p>
              <a:pPr lvl="0"/>
              <a:endParaRPr lang="en-AU" sz="1000" b="1" dirty="0"/>
            </a:p>
          </p:txBody>
        </p:sp>
      </p:grpSp>
      <p:pic>
        <p:nvPicPr>
          <p:cNvPr id="3" name="Content Placeholder 2">
            <a:extLst>
              <a:ext uri="{FF2B5EF4-FFF2-40B4-BE49-F238E27FC236}">
                <a16:creationId xmlns:a16="http://schemas.microsoft.com/office/drawing/2014/main" id="{2F3564E6-53A3-468F-B05F-AFD72350CA8D}"/>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2811601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Computer Software</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Fujitsu</a:t>
              </a:r>
            </a:p>
            <a:p>
              <a:pPr marL="171450" lvl="0" indent="-171450">
                <a:buFont typeface="Arial" panose="020B0604020202020204" pitchFamily="34" charset="0"/>
                <a:buChar char="•"/>
              </a:pPr>
              <a:r>
                <a:rPr lang="en-US" sz="1000" b="1" dirty="0"/>
                <a:t>Salesforce</a:t>
              </a:r>
            </a:p>
            <a:p>
              <a:pPr marL="171450" lvl="0" indent="-171450">
                <a:buFont typeface="Arial" panose="020B0604020202020204" pitchFamily="34" charset="0"/>
                <a:buChar char="•"/>
              </a:pPr>
              <a:r>
                <a:rPr lang="en-US" sz="1000" b="1" dirty="0"/>
                <a:t>SAP Australia</a:t>
              </a:r>
            </a:p>
            <a:p>
              <a:pPr lvl="0"/>
              <a:endParaRPr lang="en-AU" sz="1000" b="1" dirty="0"/>
            </a:p>
          </p:txBody>
        </p:sp>
      </p:grpSp>
      <p:pic>
        <p:nvPicPr>
          <p:cNvPr id="3" name="Content Placeholder 2">
            <a:extLst>
              <a:ext uri="{FF2B5EF4-FFF2-40B4-BE49-F238E27FC236}">
                <a16:creationId xmlns:a16="http://schemas.microsoft.com/office/drawing/2014/main" id="{C0E152BE-F363-4C06-A899-B942818887AA}"/>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1547421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Construction</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Aurecon</a:t>
              </a:r>
            </a:p>
            <a:p>
              <a:pPr marL="171450" lvl="0" indent="-171450">
                <a:buFont typeface="Arial" panose="020B0604020202020204" pitchFamily="34" charset="0"/>
                <a:buChar char="•"/>
              </a:pPr>
              <a:r>
                <a:rPr lang="en-US" sz="1000" b="1" dirty="0"/>
                <a:t>Jacobs</a:t>
              </a:r>
            </a:p>
            <a:p>
              <a:pPr marL="171450" lvl="0" indent="-171450">
                <a:buFont typeface="Arial" panose="020B0604020202020204" pitchFamily="34" charset="0"/>
                <a:buChar char="•"/>
              </a:pPr>
              <a:r>
                <a:rPr lang="en-US" sz="1000" b="1" dirty="0"/>
                <a:t>Scentre Group</a:t>
              </a:r>
            </a:p>
            <a:p>
              <a:pPr lvl="0"/>
              <a:endParaRPr lang="en-AU" sz="1000" b="1" dirty="0"/>
            </a:p>
          </p:txBody>
        </p:sp>
      </p:grpSp>
      <p:pic>
        <p:nvPicPr>
          <p:cNvPr id="3" name="Content Placeholder 2">
            <a:extLst>
              <a:ext uri="{FF2B5EF4-FFF2-40B4-BE49-F238E27FC236}">
                <a16:creationId xmlns:a16="http://schemas.microsoft.com/office/drawing/2014/main" id="{509FEF51-7BA4-40E1-A28C-4587BDDE27C3}"/>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669739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Education</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69055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endParaRPr lang="en-US" sz="1000" b="1" dirty="0"/>
            </a:p>
            <a:p>
              <a:pPr marL="171450" lvl="0" indent="-171450">
                <a:buFont typeface="Arial" panose="020B0604020202020204" pitchFamily="34" charset="0"/>
                <a:buChar char="•"/>
              </a:pPr>
              <a:r>
                <a:rPr lang="en-US" sz="1000" b="1" dirty="0"/>
                <a:t>Queensland Department of Education</a:t>
              </a:r>
            </a:p>
            <a:p>
              <a:pPr marL="171450" lvl="0" indent="-171450">
                <a:buFont typeface="Arial" panose="020B0604020202020204" pitchFamily="34" charset="0"/>
                <a:buChar char="•"/>
              </a:pPr>
              <a:r>
                <a:rPr lang="en-US" sz="1000" b="1" dirty="0"/>
                <a:t>University of New South Wales (UNSW) </a:t>
              </a:r>
            </a:p>
            <a:p>
              <a:pPr marL="171450" lvl="0" indent="-171450">
                <a:buFont typeface="Arial" panose="020B0604020202020204" pitchFamily="34" charset="0"/>
                <a:buChar char="•"/>
              </a:pPr>
              <a:r>
                <a:rPr lang="en-US" sz="1000" b="1" dirty="0"/>
                <a:t>University of Sydney</a:t>
              </a:r>
            </a:p>
            <a:p>
              <a:pPr lvl="0"/>
              <a:endParaRPr lang="en-AU" sz="1000" b="1" dirty="0"/>
            </a:p>
          </p:txBody>
        </p:sp>
      </p:grpSp>
      <p:pic>
        <p:nvPicPr>
          <p:cNvPr id="3" name="Content Placeholder 2">
            <a:extLst>
              <a:ext uri="{FF2B5EF4-FFF2-40B4-BE49-F238E27FC236}">
                <a16:creationId xmlns:a16="http://schemas.microsoft.com/office/drawing/2014/main" id="{A9B8792F-2580-4050-95D8-6586FDE3ADED}"/>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3558318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Energy / Utilities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AGL Energy</a:t>
              </a:r>
            </a:p>
            <a:p>
              <a:pPr marL="171450" lvl="0" indent="-171450">
                <a:buFont typeface="Arial" panose="020B0604020202020204" pitchFamily="34" charset="0"/>
                <a:buChar char="•"/>
              </a:pPr>
              <a:r>
                <a:rPr lang="en-US" sz="1000" b="1" dirty="0"/>
                <a:t>EnergyAustralia</a:t>
              </a:r>
            </a:p>
            <a:p>
              <a:pPr marL="171450" lvl="0" indent="-171450">
                <a:buFont typeface="Arial" panose="020B0604020202020204" pitchFamily="34" charset="0"/>
                <a:buChar char="•"/>
              </a:pPr>
              <a:r>
                <a:rPr lang="en-US" sz="1000" b="1" dirty="0"/>
                <a:t>Origin Energy</a:t>
              </a:r>
            </a:p>
            <a:p>
              <a:pPr lvl="0"/>
              <a:endParaRPr lang="en-AU" sz="1000" b="1" dirty="0"/>
            </a:p>
          </p:txBody>
        </p:sp>
      </p:grpSp>
      <p:pic>
        <p:nvPicPr>
          <p:cNvPr id="3" name="Content Placeholder 2">
            <a:extLst>
              <a:ext uri="{FF2B5EF4-FFF2-40B4-BE49-F238E27FC236}">
                <a16:creationId xmlns:a16="http://schemas.microsoft.com/office/drawing/2014/main" id="{A83D84B4-84AD-4373-87F8-EE0723BE46F7}"/>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1436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288822"/>
            <a:ext cx="8951017" cy="1143000"/>
          </a:xfrm>
        </p:spPr>
        <p:txBody>
          <a:bodyPr anchor="ctr">
            <a:normAutofit/>
          </a:bodyPr>
          <a:lstStyle/>
          <a:p>
            <a:r>
              <a:rPr lang="en-AU" b="1" dirty="0">
                <a:solidFill>
                  <a:srgbClr val="00B0F0"/>
                </a:solidFill>
              </a:rPr>
              <a:t>Annual Employee Survey: Participation Growth</a:t>
            </a:r>
            <a:br>
              <a:rPr lang="en-AU" b="1" dirty="0">
                <a:solidFill>
                  <a:srgbClr val="00B0F0"/>
                </a:solidFill>
              </a:rPr>
            </a:br>
            <a:r>
              <a:rPr lang="en-AU" sz="1100" b="1" dirty="0"/>
              <a:t>*Includes all employers, regardless of Employer Size.</a:t>
            </a:r>
          </a:p>
        </p:txBody>
      </p:sp>
      <p:graphicFrame>
        <p:nvGraphicFramePr>
          <p:cNvPr id="6" name="Chart 5">
            <a:extLst>
              <a:ext uri="{FF2B5EF4-FFF2-40B4-BE49-F238E27FC236}">
                <a16:creationId xmlns:a16="http://schemas.microsoft.com/office/drawing/2014/main" id="{1C6A4091-12FC-47D8-B3D1-D4ECB21D3BBC}"/>
              </a:ext>
            </a:extLst>
          </p:cNvPr>
          <p:cNvGraphicFramePr/>
          <p:nvPr>
            <p:extLst>
              <p:ext uri="{D42A27DB-BD31-4B8C-83A1-F6EECF244321}">
                <p14:modId xmlns:p14="http://schemas.microsoft.com/office/powerpoint/2010/main" val="23922383"/>
              </p:ext>
            </p:extLst>
          </p:nvPr>
        </p:nvGraphicFramePr>
        <p:xfrm>
          <a:off x="2032000" y="1268760"/>
          <a:ext cx="8168456" cy="486957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44965AF-188D-4B2F-AC65-28FEAEA6D11C}"/>
              </a:ext>
            </a:extLst>
          </p:cNvPr>
          <p:cNvSpPr txBox="1"/>
          <p:nvPr/>
        </p:nvSpPr>
        <p:spPr>
          <a:xfrm>
            <a:off x="2135560" y="1556792"/>
            <a:ext cx="5832648" cy="338554"/>
          </a:xfrm>
          <a:prstGeom prst="rect">
            <a:avLst/>
          </a:prstGeom>
          <a:noFill/>
        </p:spPr>
        <p:txBody>
          <a:bodyPr wrap="square" rtlCol="0">
            <a:spAutoFit/>
          </a:bodyPr>
          <a:lstStyle/>
          <a:p>
            <a:r>
              <a:rPr lang="en-US" sz="1600" b="1" dirty="0"/>
              <a:t>186 organisations participated in the 2021 AWEI Employee Survey.</a:t>
            </a:r>
            <a:endParaRPr lang="en-AU" sz="1600" b="1" dirty="0"/>
          </a:p>
        </p:txBody>
      </p:sp>
    </p:spTree>
    <p:extLst>
      <p:ext uri="{BB962C8B-B14F-4D97-AF65-F5344CB8AC3E}">
        <p14:creationId xmlns:p14="http://schemas.microsoft.com/office/powerpoint/2010/main" val="367416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Engineering</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Aurecon</a:t>
              </a:r>
            </a:p>
            <a:p>
              <a:pPr marL="171450" lvl="0" indent="-171450">
                <a:buFont typeface="Arial" panose="020B0604020202020204" pitchFamily="34" charset="0"/>
                <a:buChar char="•"/>
              </a:pPr>
              <a:r>
                <a:rPr lang="en-US" sz="1000" b="1" dirty="0"/>
                <a:t>Jacobs</a:t>
              </a:r>
            </a:p>
            <a:p>
              <a:pPr marL="171450" lvl="0" indent="-171450">
                <a:buFont typeface="Arial" panose="020B0604020202020204" pitchFamily="34" charset="0"/>
                <a:buChar char="•"/>
              </a:pPr>
              <a:r>
                <a:rPr lang="en-US" sz="1000" b="1" dirty="0"/>
                <a:t>John Holland</a:t>
              </a:r>
            </a:p>
            <a:p>
              <a:pPr lvl="0"/>
              <a:endParaRPr lang="en-AU" sz="1000" b="1" dirty="0"/>
            </a:p>
          </p:txBody>
        </p:sp>
      </p:grpSp>
      <p:pic>
        <p:nvPicPr>
          <p:cNvPr id="3" name="Content Placeholder 2">
            <a:extLst>
              <a:ext uri="{FF2B5EF4-FFF2-40B4-BE49-F238E27FC236}">
                <a16:creationId xmlns:a16="http://schemas.microsoft.com/office/drawing/2014/main" id="{F8F85EAD-57F6-4E2A-A978-A543227F542F}"/>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240646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Health &amp; Wellbeing</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CoHealth</a:t>
              </a:r>
            </a:p>
            <a:p>
              <a:pPr marL="171450" lvl="0" indent="-171450">
                <a:buFont typeface="Arial" panose="020B0604020202020204" pitchFamily="34" charset="0"/>
                <a:buChar char="•"/>
              </a:pPr>
              <a:r>
                <a:rPr lang="en-US" sz="1000" b="1" dirty="0"/>
                <a:t>Macquarie University</a:t>
              </a:r>
            </a:p>
            <a:p>
              <a:pPr marL="171450" lvl="0" indent="-171450">
                <a:buFont typeface="Arial" panose="020B0604020202020204" pitchFamily="34" charset="0"/>
                <a:buChar char="•"/>
              </a:pPr>
              <a:r>
                <a:rPr lang="en-US" sz="1000" b="1" dirty="0"/>
                <a:t>Queensland Health</a:t>
              </a:r>
            </a:p>
            <a:p>
              <a:pPr lvl="0"/>
              <a:endParaRPr lang="en-AU" sz="1000" b="1" dirty="0"/>
            </a:p>
          </p:txBody>
        </p:sp>
      </p:grpSp>
      <p:pic>
        <p:nvPicPr>
          <p:cNvPr id="6" name="Content Placeholder 5">
            <a:extLst>
              <a:ext uri="{FF2B5EF4-FFF2-40B4-BE49-F238E27FC236}">
                <a16:creationId xmlns:a16="http://schemas.microsoft.com/office/drawing/2014/main" id="{C735E7A9-8B97-4F8F-BCB9-511338CDB086}"/>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1568791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Information Services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211942"/>
            <a:chOff x="568548" y="1556792"/>
            <a:chExt cx="2061003" cy="1211942"/>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US" sz="1000" b="1" dirty="0"/>
                <a:t>Fujitsu</a:t>
              </a:r>
            </a:p>
            <a:p>
              <a:pPr lvl="0"/>
              <a:endParaRPr lang="en-AU" sz="1000" b="1" dirty="0"/>
            </a:p>
          </p:txBody>
        </p:sp>
      </p:grpSp>
      <p:pic>
        <p:nvPicPr>
          <p:cNvPr id="7" name="Content Placeholder 6">
            <a:extLst>
              <a:ext uri="{FF2B5EF4-FFF2-40B4-BE49-F238E27FC236}">
                <a16:creationId xmlns:a16="http://schemas.microsoft.com/office/drawing/2014/main" id="{D58AF808-CA67-4069-9D88-86F6DEE6FCDF}"/>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2482645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Insurance</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Allianz</a:t>
              </a:r>
            </a:p>
            <a:p>
              <a:pPr marL="171450" lvl="0" indent="-171450">
                <a:buFont typeface="Arial" panose="020B0604020202020204" pitchFamily="34" charset="0"/>
                <a:buChar char="•"/>
              </a:pPr>
              <a:r>
                <a:rPr lang="en-US" sz="1000" b="1" dirty="0"/>
                <a:t>Hollard Insurance</a:t>
              </a:r>
            </a:p>
            <a:p>
              <a:pPr marL="171450" lvl="0" indent="-171450">
                <a:buFont typeface="Arial" panose="020B0604020202020204" pitchFamily="34" charset="0"/>
                <a:buChar char="•"/>
              </a:pPr>
              <a:r>
                <a:rPr lang="en-US" sz="1000" b="1" dirty="0"/>
                <a:t>QBE Insurance</a:t>
              </a:r>
            </a:p>
            <a:p>
              <a:pPr lvl="0"/>
              <a:endParaRPr lang="en-AU" sz="1000" b="1" dirty="0"/>
            </a:p>
          </p:txBody>
        </p:sp>
      </p:grpSp>
      <p:pic>
        <p:nvPicPr>
          <p:cNvPr id="3" name="Content Placeholder 2">
            <a:extLst>
              <a:ext uri="{FF2B5EF4-FFF2-40B4-BE49-F238E27FC236}">
                <a16:creationId xmlns:a16="http://schemas.microsoft.com/office/drawing/2014/main" id="{459965C9-8CB9-41E1-8153-06F3C374EAE7}"/>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3081635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Law Enforcement</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673607"/>
            <a:chOff x="568548" y="1556792"/>
            <a:chExt cx="2061003" cy="1673607"/>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1169551"/>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Department of Home Affairs</a:t>
              </a:r>
            </a:p>
            <a:p>
              <a:pPr marL="171450" lvl="0" indent="-171450">
                <a:buFont typeface="Arial" panose="020B0604020202020204" pitchFamily="34" charset="0"/>
                <a:buChar char="•"/>
              </a:pPr>
              <a:r>
                <a:rPr lang="en-US" sz="1000" b="1" dirty="0"/>
                <a:t>Victoria Police</a:t>
              </a:r>
            </a:p>
            <a:p>
              <a:pPr lvl="0"/>
              <a:br>
                <a:rPr lang="en-AU" sz="1000" b="1" dirty="0"/>
              </a:br>
              <a:r>
                <a:rPr lang="en-AU" sz="1000" b="1" dirty="0"/>
                <a:t>*Plus one organisation not for publication.*</a:t>
              </a:r>
            </a:p>
            <a:p>
              <a:pPr lvl="0"/>
              <a:endParaRPr lang="en-AU" sz="1000" b="1" dirty="0"/>
            </a:p>
          </p:txBody>
        </p:sp>
      </p:grpSp>
      <p:pic>
        <p:nvPicPr>
          <p:cNvPr id="3" name="Content Placeholder 2">
            <a:extLst>
              <a:ext uri="{FF2B5EF4-FFF2-40B4-BE49-F238E27FC236}">
                <a16:creationId xmlns:a16="http://schemas.microsoft.com/office/drawing/2014/main" id="{D2653BE7-377E-431D-82F7-9B78E144EC2C}"/>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2032910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Legal </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Deloitte</a:t>
              </a:r>
            </a:p>
            <a:p>
              <a:pPr marL="171450" lvl="0" indent="-171450">
                <a:buFont typeface="Arial" panose="020B0604020202020204" pitchFamily="34" charset="0"/>
                <a:buChar char="•"/>
              </a:pPr>
              <a:r>
                <a:rPr lang="en-US" sz="1000" b="1" dirty="0"/>
                <a:t>KPMG</a:t>
              </a:r>
            </a:p>
            <a:p>
              <a:pPr marL="171450" lvl="0" indent="-171450">
                <a:buFont typeface="Arial" panose="020B0604020202020204" pitchFamily="34" charset="0"/>
                <a:buChar char="•"/>
              </a:pPr>
              <a:r>
                <a:rPr lang="en-US" sz="1000" b="1" dirty="0"/>
                <a:t>MinterEllison</a:t>
              </a:r>
            </a:p>
            <a:p>
              <a:pPr lvl="0"/>
              <a:endParaRPr lang="en-AU" sz="1000" b="1" dirty="0"/>
            </a:p>
          </p:txBody>
        </p:sp>
      </p:grpSp>
      <p:pic>
        <p:nvPicPr>
          <p:cNvPr id="3" name="Content Placeholder 2">
            <a:extLst>
              <a:ext uri="{FF2B5EF4-FFF2-40B4-BE49-F238E27FC236}">
                <a16:creationId xmlns:a16="http://schemas.microsoft.com/office/drawing/2014/main" id="{2ADB2A15-9A9A-422C-B949-14706983D7A9}"/>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1450966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Media &amp; Entertainment</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690554" cy="1211942"/>
            <a:chOff x="568548" y="1556792"/>
            <a:chExt cx="2061003" cy="1211942"/>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US" sz="1000" b="1" dirty="0"/>
                <a:t>Australian Broadcasting Corporation (ABC)</a:t>
              </a:r>
            </a:p>
            <a:p>
              <a:pPr marL="171450" lvl="0" indent="-171450">
                <a:buFont typeface="Arial" panose="020B0604020202020204" pitchFamily="34" charset="0"/>
                <a:buChar char="•"/>
              </a:pPr>
              <a:r>
                <a:rPr lang="en-US" sz="1000" b="1" dirty="0"/>
                <a:t>Special Broadcasting Services (SBS)</a:t>
              </a:r>
            </a:p>
            <a:p>
              <a:pPr lvl="0"/>
              <a:endParaRPr lang="en-AU" sz="1000" b="1" dirty="0"/>
            </a:p>
          </p:txBody>
        </p:sp>
      </p:grpSp>
      <p:pic>
        <p:nvPicPr>
          <p:cNvPr id="3" name="Content Placeholder 2">
            <a:extLst>
              <a:ext uri="{FF2B5EF4-FFF2-40B4-BE49-F238E27FC236}">
                <a16:creationId xmlns:a16="http://schemas.microsoft.com/office/drawing/2014/main" id="{17645EBA-0013-4932-B51C-D80C4AF7C3B4}"/>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2824042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Mining</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Alcoa</a:t>
              </a:r>
            </a:p>
            <a:p>
              <a:pPr marL="171450" lvl="0" indent="-171450">
                <a:buFont typeface="Arial" panose="020B0604020202020204" pitchFamily="34" charset="0"/>
                <a:buChar char="•"/>
              </a:pPr>
              <a:r>
                <a:rPr lang="en-US" sz="1000" b="1" dirty="0"/>
                <a:t>BHP</a:t>
              </a:r>
            </a:p>
            <a:p>
              <a:pPr marL="171450" lvl="0" indent="-171450">
                <a:buFont typeface="Arial" panose="020B0604020202020204" pitchFamily="34" charset="0"/>
                <a:buChar char="•"/>
              </a:pPr>
              <a:r>
                <a:rPr lang="en-US" sz="1000" b="1" dirty="0"/>
                <a:t>Woodside</a:t>
              </a:r>
            </a:p>
            <a:p>
              <a:pPr lvl="0"/>
              <a:endParaRPr lang="en-AU" sz="1000" b="1" dirty="0"/>
            </a:p>
          </p:txBody>
        </p:sp>
      </p:grpSp>
      <p:pic>
        <p:nvPicPr>
          <p:cNvPr id="3" name="Content Placeholder 2">
            <a:extLst>
              <a:ext uri="{FF2B5EF4-FFF2-40B4-BE49-F238E27FC236}">
                <a16:creationId xmlns:a16="http://schemas.microsoft.com/office/drawing/2014/main" id="{4484BC53-271C-48A4-BE23-52BA4E42B6EB}"/>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2137406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Professional Services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US" sz="1000" b="1" dirty="0"/>
                <a:t>Deloitte</a:t>
              </a:r>
            </a:p>
            <a:p>
              <a:pPr marL="171450" lvl="0" indent="-171450">
                <a:buFont typeface="Arial" panose="020B0604020202020204" pitchFamily="34" charset="0"/>
                <a:buChar char="•"/>
              </a:pPr>
              <a:r>
                <a:rPr lang="en-US" sz="1000" b="1" dirty="0"/>
                <a:t>IBM</a:t>
              </a:r>
            </a:p>
            <a:p>
              <a:pPr lvl="0"/>
              <a:endParaRPr lang="en-AU" sz="1000" b="1" dirty="0"/>
            </a:p>
          </p:txBody>
        </p:sp>
      </p:grpSp>
      <p:pic>
        <p:nvPicPr>
          <p:cNvPr id="3" name="Content Placeholder 2">
            <a:extLst>
              <a:ext uri="{FF2B5EF4-FFF2-40B4-BE49-F238E27FC236}">
                <a16:creationId xmlns:a16="http://schemas.microsoft.com/office/drawing/2014/main" id="{1E3D6218-C397-43B9-92AC-4F94F5AEF9D1}"/>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1486185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Property	</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CBRE</a:t>
              </a:r>
            </a:p>
            <a:p>
              <a:pPr marL="171450" lvl="0" indent="-171450">
                <a:buFont typeface="Arial" panose="020B0604020202020204" pitchFamily="34" charset="0"/>
                <a:buChar char="•"/>
              </a:pPr>
              <a:r>
                <a:rPr lang="en-US" sz="1000" b="1" dirty="0"/>
                <a:t>Dexus</a:t>
              </a:r>
            </a:p>
            <a:p>
              <a:pPr marL="171450" lvl="0" indent="-171450">
                <a:buFont typeface="Arial" panose="020B0604020202020204" pitchFamily="34" charset="0"/>
                <a:buChar char="•"/>
              </a:pPr>
              <a:r>
                <a:rPr lang="en-US" sz="1000" b="1" dirty="0"/>
                <a:t>Scentre Group</a:t>
              </a:r>
            </a:p>
            <a:p>
              <a:pPr lvl="0"/>
              <a:endParaRPr lang="en-AU" sz="1000" b="1" dirty="0"/>
            </a:p>
          </p:txBody>
        </p:sp>
      </p:grpSp>
      <p:pic>
        <p:nvPicPr>
          <p:cNvPr id="3" name="Content Placeholder 2">
            <a:extLst>
              <a:ext uri="{FF2B5EF4-FFF2-40B4-BE49-F238E27FC236}">
                <a16:creationId xmlns:a16="http://schemas.microsoft.com/office/drawing/2014/main" id="{86C99CED-EA68-4266-831E-1BB33C9473F1}"/>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126416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2223"/>
            <a:ext cx="12220378" cy="6876000"/>
          </a:xfrm>
          <a:prstGeom prst="rect">
            <a:avLst/>
          </a:prstGeom>
        </p:spPr>
      </p:pic>
      <p:pic>
        <p:nvPicPr>
          <p:cNvPr id="4" name="Picture 3" descr="Background pattern&#10;&#10;Description automatically generated">
            <a:extLst>
              <a:ext uri="{FF2B5EF4-FFF2-40B4-BE49-F238E27FC236}">
                <a16:creationId xmlns:a16="http://schemas.microsoft.com/office/drawing/2014/main" id="{C2CCF4FF-B110-4292-9150-EFB9994F8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
            <a:ext cx="12192000" cy="6860031"/>
          </a:xfrm>
          <a:prstGeom prst="rect">
            <a:avLst/>
          </a:prstGeom>
        </p:spPr>
      </p:pic>
    </p:spTree>
    <p:extLst>
      <p:ext uri="{BB962C8B-B14F-4D97-AF65-F5344CB8AC3E}">
        <p14:creationId xmlns:p14="http://schemas.microsoft.com/office/powerpoint/2010/main" val="1935232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Rail &amp; Logistics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211942"/>
            <a:chOff x="568548" y="1556792"/>
            <a:chExt cx="2061003" cy="1211942"/>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US" sz="1000" b="1" dirty="0"/>
                <a:t>Aurecon</a:t>
              </a:r>
            </a:p>
            <a:p>
              <a:pPr marL="171450" lvl="0" indent="-171450">
                <a:buFont typeface="Arial" panose="020B0604020202020204" pitchFamily="34" charset="0"/>
                <a:buChar char="•"/>
              </a:pPr>
              <a:r>
                <a:rPr lang="en-US" sz="1000" b="1" dirty="0"/>
                <a:t>Australia Post</a:t>
              </a:r>
            </a:p>
            <a:p>
              <a:pPr lvl="0"/>
              <a:endParaRPr lang="en-AU" sz="1000" b="1" dirty="0"/>
            </a:p>
          </p:txBody>
        </p:sp>
      </p:grpSp>
      <p:pic>
        <p:nvPicPr>
          <p:cNvPr id="3" name="Content Placeholder 2">
            <a:extLst>
              <a:ext uri="{FF2B5EF4-FFF2-40B4-BE49-F238E27FC236}">
                <a16:creationId xmlns:a16="http://schemas.microsoft.com/office/drawing/2014/main" id="{F2AAB3AF-C611-4282-9E0E-E1F3D1678F69}"/>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2696017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Research &amp; Development</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211942"/>
            <a:chOff x="568548" y="1556792"/>
            <a:chExt cx="2061003" cy="1211942"/>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2: (alphabetical)</a:t>
              </a:r>
            </a:p>
            <a:p>
              <a:pPr marL="171450" lvl="0" indent="-171450">
                <a:buFont typeface="Arial" panose="020B0604020202020204" pitchFamily="34" charset="0"/>
                <a:buChar char="•"/>
              </a:pPr>
              <a:r>
                <a:rPr lang="en-US" sz="1000" b="1" dirty="0"/>
                <a:t>CBRE</a:t>
              </a:r>
            </a:p>
            <a:p>
              <a:pPr marL="171450" lvl="0" indent="-171450">
                <a:buFont typeface="Arial" panose="020B0604020202020204" pitchFamily="34" charset="0"/>
                <a:buChar char="•"/>
              </a:pPr>
              <a:r>
                <a:rPr lang="en-US" sz="1000" b="1" dirty="0"/>
                <a:t>Macquarie University</a:t>
              </a:r>
            </a:p>
            <a:p>
              <a:pPr lvl="0"/>
              <a:endParaRPr lang="en-AU" sz="1000" b="1" dirty="0"/>
            </a:p>
          </p:txBody>
        </p:sp>
      </p:grpSp>
      <p:pic>
        <p:nvPicPr>
          <p:cNvPr id="3" name="Content Placeholder 2">
            <a:extLst>
              <a:ext uri="{FF2B5EF4-FFF2-40B4-BE49-F238E27FC236}">
                <a16:creationId xmlns:a16="http://schemas.microsoft.com/office/drawing/2014/main" id="{9B29AD91-CBF5-4704-9EF3-5305AF7548B0}"/>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3222900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Retail</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Coles</a:t>
              </a:r>
            </a:p>
            <a:p>
              <a:pPr marL="171450" lvl="0" indent="-171450">
                <a:buFont typeface="Arial" panose="020B0604020202020204" pitchFamily="34" charset="0"/>
                <a:buChar char="•"/>
              </a:pPr>
              <a:r>
                <a:rPr lang="en-US" sz="1000" b="1" dirty="0"/>
                <a:t>Scentre Group</a:t>
              </a:r>
            </a:p>
            <a:p>
              <a:pPr marL="171450" lvl="0" indent="-171450">
                <a:buFont typeface="Arial" panose="020B0604020202020204" pitchFamily="34" charset="0"/>
                <a:buChar char="•"/>
              </a:pPr>
              <a:r>
                <a:rPr lang="en-US" sz="1000" b="1" dirty="0"/>
                <a:t>Woolworths Group</a:t>
              </a:r>
            </a:p>
            <a:p>
              <a:pPr lvl="0"/>
              <a:endParaRPr lang="en-AU" sz="1000" b="1" dirty="0"/>
            </a:p>
          </p:txBody>
        </p:sp>
      </p:grpSp>
      <p:pic>
        <p:nvPicPr>
          <p:cNvPr id="7" name="Content Placeholder 6">
            <a:extLst>
              <a:ext uri="{FF2B5EF4-FFF2-40B4-BE49-F238E27FC236}">
                <a16:creationId xmlns:a16="http://schemas.microsoft.com/office/drawing/2014/main" id="{26E691D8-1BEB-49CC-8FEF-90178D1244BD}"/>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2648550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Benchmark: Technology &amp; Telco</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365830"/>
            <a:chOff x="568548" y="1556792"/>
            <a:chExt cx="2061003" cy="1365830"/>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861774"/>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AGL Energy</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US" sz="1000" b="1" dirty="0"/>
                <a:t>IBM</a:t>
              </a:r>
            </a:p>
            <a:p>
              <a:pPr lvl="0"/>
              <a:endParaRPr lang="en-AU" sz="1000" b="1" dirty="0"/>
            </a:p>
          </p:txBody>
        </p:sp>
      </p:grpSp>
      <p:pic>
        <p:nvPicPr>
          <p:cNvPr id="3" name="Content Placeholder 2">
            <a:extLst>
              <a:ext uri="{FF2B5EF4-FFF2-40B4-BE49-F238E27FC236}">
                <a16:creationId xmlns:a16="http://schemas.microsoft.com/office/drawing/2014/main" id="{46CDEA14-612B-4D37-8463-FF544F8D7209}"/>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3889188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 y="0"/>
            <a:ext cx="12220378" cy="6876000"/>
          </a:xfrm>
          <a:prstGeom prst="rect">
            <a:avLst/>
          </a:prstGeom>
        </p:spPr>
      </p:pic>
      <p:pic>
        <p:nvPicPr>
          <p:cNvPr id="5" name="Picture 4" descr="Background pattern&#10;&#10;Description automatically generated">
            <a:extLst>
              <a:ext uri="{FF2B5EF4-FFF2-40B4-BE49-F238E27FC236}">
                <a16:creationId xmlns:a16="http://schemas.microsoft.com/office/drawing/2014/main" id="{6BD33942-51CF-4445-A22E-1208A8406F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8" y="-1016"/>
            <a:ext cx="12220378" cy="6875997"/>
          </a:xfrm>
          <a:prstGeom prst="rect">
            <a:avLst/>
          </a:prstGeom>
        </p:spPr>
      </p:pic>
      <p:sp>
        <p:nvSpPr>
          <p:cNvPr id="3" name="TextBox 2"/>
          <p:cNvSpPr txBox="1"/>
          <p:nvPr/>
        </p:nvSpPr>
        <p:spPr>
          <a:xfrm>
            <a:off x="7176120" y="3140968"/>
            <a:ext cx="4680520" cy="1077218"/>
          </a:xfrm>
          <a:prstGeom prst="rect">
            <a:avLst/>
          </a:prstGeom>
          <a:noFill/>
        </p:spPr>
        <p:txBody>
          <a:bodyPr wrap="square" rtlCol="0">
            <a:spAutoFit/>
          </a:bodyPr>
          <a:lstStyle/>
          <a:p>
            <a:pPr lvl="0" algn="r"/>
            <a:r>
              <a:rPr lang="en-AU" sz="3200" cap="small" dirty="0">
                <a:solidFill>
                  <a:prstClr val="white"/>
                </a:solidFill>
              </a:rPr>
              <a:t>Employer Tier</a:t>
            </a:r>
          </a:p>
          <a:p>
            <a:pPr lvl="0" algn="r"/>
            <a:r>
              <a:rPr lang="en-AU" sz="3200" cap="small" dirty="0">
                <a:solidFill>
                  <a:prstClr val="white"/>
                </a:solidFill>
              </a:rPr>
              <a:t>Benchmarking Data</a:t>
            </a:r>
          </a:p>
        </p:txBody>
      </p:sp>
    </p:spTree>
    <p:extLst>
      <p:ext uri="{BB962C8B-B14F-4D97-AF65-F5344CB8AC3E}">
        <p14:creationId xmlns:p14="http://schemas.microsoft.com/office/powerpoint/2010/main" val="13927443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82306"/>
            <a:ext cx="9289032" cy="1330470"/>
          </a:xfrm>
        </p:spPr>
        <p:txBody>
          <a:bodyPr/>
          <a:lstStyle/>
          <a:p>
            <a:r>
              <a:rPr lang="en-AU" b="1" dirty="0">
                <a:solidFill>
                  <a:srgbClr val="00B0F0"/>
                </a:solidFill>
              </a:rPr>
              <a:t>2021 Standard Employer Score Distribution: Recognition Tiers</a:t>
            </a:r>
          </a:p>
        </p:txBody>
      </p:sp>
      <p:cxnSp>
        <p:nvCxnSpPr>
          <p:cNvPr id="6" name="Straight Connector 5"/>
          <p:cNvCxnSpPr/>
          <p:nvPr/>
        </p:nvCxnSpPr>
        <p:spPr>
          <a:xfrm flipH="1" flipV="1">
            <a:off x="3335983" y="3771112"/>
            <a:ext cx="23713" cy="1792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0C64328D-463E-4D3B-9767-2765C5D6B8DF}"/>
              </a:ext>
            </a:extLst>
          </p:cNvPr>
          <p:cNvGraphicFramePr/>
          <p:nvPr>
            <p:extLst>
              <p:ext uri="{D42A27DB-BD31-4B8C-83A1-F6EECF244321}">
                <p14:modId xmlns:p14="http://schemas.microsoft.com/office/powerpoint/2010/main" val="3775617146"/>
              </p:ext>
            </p:extLst>
          </p:nvPr>
        </p:nvGraphicFramePr>
        <p:xfrm>
          <a:off x="3163900" y="2852936"/>
          <a:ext cx="5864200" cy="335740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906C5387-47AE-4928-AC9B-306FEF36FC58}"/>
              </a:ext>
            </a:extLst>
          </p:cNvPr>
          <p:cNvPicPr>
            <a:picLocks noChangeAspect="1"/>
          </p:cNvPicPr>
          <p:nvPr/>
        </p:nvPicPr>
        <p:blipFill>
          <a:blip r:embed="rId4"/>
          <a:stretch>
            <a:fillRect/>
          </a:stretch>
        </p:blipFill>
        <p:spPr>
          <a:xfrm>
            <a:off x="1991544" y="1441376"/>
            <a:ext cx="8591550" cy="1390650"/>
          </a:xfrm>
          <a:prstGeom prst="rect">
            <a:avLst/>
          </a:prstGeom>
        </p:spPr>
      </p:pic>
    </p:spTree>
    <p:extLst>
      <p:ext uri="{BB962C8B-B14F-4D97-AF65-F5344CB8AC3E}">
        <p14:creationId xmlns:p14="http://schemas.microsoft.com/office/powerpoint/2010/main" val="2891575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Tier: Participating Employers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519719"/>
            <a:chOff x="568548" y="1556792"/>
            <a:chExt cx="2061003" cy="1519719"/>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1015663"/>
            </a:xfrm>
            <a:prstGeom prst="rect">
              <a:avLst/>
            </a:prstGeom>
            <a:noFill/>
          </p:spPr>
          <p:txBody>
            <a:bodyPr wrap="square" rtlCol="0">
              <a:spAutoFit/>
            </a:bodyPr>
            <a:lstStyle/>
            <a:p>
              <a:pPr lvl="0"/>
              <a:r>
                <a:rPr lang="en-AU" sz="1000" b="1" dirty="0"/>
                <a:t>TOP 5: (alphabetical)</a:t>
              </a:r>
            </a:p>
            <a:p>
              <a:pPr marL="171450" lvl="0" indent="-171450">
                <a:buFont typeface="Arial" panose="020B0604020202020204" pitchFamily="34" charset="0"/>
                <a:buChar char="•"/>
              </a:pPr>
              <a:r>
                <a:rPr lang="en-US" sz="1000" b="1" dirty="0"/>
                <a:t>Australia Post</a:t>
              </a:r>
            </a:p>
            <a:p>
              <a:pPr marL="171450" lvl="0" indent="-171450">
                <a:buFont typeface="Arial" panose="020B0604020202020204" pitchFamily="34" charset="0"/>
                <a:buChar char="•"/>
              </a:pPr>
              <a:r>
                <a:rPr lang="en-US" sz="1000" b="1" dirty="0"/>
                <a:t>ME Bank </a:t>
              </a:r>
            </a:p>
            <a:p>
              <a:pPr lvl="0"/>
              <a:endParaRPr lang="en-AU" sz="1000" b="1" dirty="0"/>
            </a:p>
            <a:p>
              <a:pPr lvl="0"/>
              <a:r>
                <a:rPr lang="en-AU" sz="1000" b="1" dirty="0"/>
                <a:t>*Plus one organisation not for publication.*</a:t>
              </a:r>
            </a:p>
          </p:txBody>
        </p:sp>
      </p:grpSp>
      <p:pic>
        <p:nvPicPr>
          <p:cNvPr id="5" name="Content Placeholder 4">
            <a:extLst>
              <a:ext uri="{FF2B5EF4-FFF2-40B4-BE49-F238E27FC236}">
                <a16:creationId xmlns:a16="http://schemas.microsoft.com/office/drawing/2014/main" id="{16CB272C-AC70-4667-9331-98FB61A68588}"/>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33947276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Tier: Bronze Employers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2443048"/>
            <a:chOff x="568548" y="1556792"/>
            <a:chExt cx="2061003" cy="2443048"/>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1938992"/>
            </a:xfrm>
            <a:prstGeom prst="rect">
              <a:avLst/>
            </a:prstGeom>
            <a:noFill/>
          </p:spPr>
          <p:txBody>
            <a:bodyPr wrap="square" rtlCol="0">
              <a:spAutoFit/>
            </a:bodyPr>
            <a:lstStyle/>
            <a:p>
              <a:pPr lvl="0"/>
              <a:r>
                <a:rPr lang="en-AU" sz="1000" b="1" dirty="0"/>
                <a:t>TOP 5: (alphabetical)</a:t>
              </a:r>
            </a:p>
            <a:p>
              <a:pPr marL="171450" lvl="0" indent="-171450">
                <a:buFont typeface="Arial" panose="020B0604020202020204" pitchFamily="34" charset="0"/>
                <a:buChar char="•"/>
              </a:pPr>
              <a:r>
                <a:rPr lang="en-AU" sz="1000" b="1" dirty="0"/>
                <a:t>Allianz</a:t>
              </a:r>
            </a:p>
            <a:p>
              <a:pPr marL="171450" lvl="0" indent="-171450">
                <a:buFont typeface="Arial" panose="020B0604020202020204" pitchFamily="34" charset="0"/>
                <a:buChar char="•"/>
              </a:pPr>
              <a:r>
                <a:rPr lang="en-US" sz="1000" b="1" dirty="0"/>
                <a:t>Department of Industry, Innovation &amp; Science</a:t>
              </a:r>
            </a:p>
            <a:p>
              <a:pPr marL="171450" lvl="0" indent="-171450">
                <a:buFont typeface="Arial" panose="020B0604020202020204" pitchFamily="34" charset="0"/>
                <a:buChar char="•"/>
              </a:pPr>
              <a:r>
                <a:rPr lang="en-US" sz="1000" b="1" dirty="0"/>
                <a:t>University of Western Australia</a:t>
              </a:r>
            </a:p>
            <a:p>
              <a:pPr marL="171450" lvl="0" indent="-171450">
                <a:buFont typeface="Arial" panose="020B0604020202020204" pitchFamily="34" charset="0"/>
                <a:buChar char="•"/>
              </a:pPr>
              <a:r>
                <a:rPr lang="en-US" sz="1000" b="1" dirty="0"/>
                <a:t>University of Wollongong</a:t>
              </a:r>
            </a:p>
            <a:p>
              <a:pPr marL="171450" lvl="0" indent="-171450">
                <a:buFont typeface="Arial" panose="020B0604020202020204" pitchFamily="34" charset="0"/>
                <a:buChar char="•"/>
              </a:pPr>
              <a:r>
                <a:rPr lang="en-US" sz="1000" b="1" dirty="0"/>
                <a:t>Victoria University</a:t>
              </a:r>
            </a:p>
            <a:p>
              <a:pPr marL="171450" lvl="0" indent="-171450">
                <a:buFont typeface="Arial" panose="020B0604020202020204" pitchFamily="34" charset="0"/>
                <a:buChar char="•"/>
              </a:pPr>
              <a:endParaRPr lang="en-US" sz="1000" b="1" dirty="0"/>
            </a:p>
            <a:p>
              <a:pPr marL="171450" lvl="0" indent="-171450">
                <a:buFont typeface="Arial" panose="020B0604020202020204" pitchFamily="34" charset="0"/>
                <a:buChar char="•"/>
              </a:pPr>
              <a:r>
                <a:rPr lang="en-US" sz="1000" b="1" dirty="0"/>
                <a:t>Note: *Two organisations achieved the same score.*</a:t>
              </a:r>
            </a:p>
            <a:p>
              <a:pPr marL="171450" lvl="0" indent="-171450">
                <a:buFont typeface="Arial" panose="020B0604020202020204" pitchFamily="34" charset="0"/>
                <a:buChar char="•"/>
              </a:pPr>
              <a:endParaRPr lang="en-US" sz="1000" b="1" dirty="0"/>
            </a:p>
            <a:p>
              <a:pPr lvl="0"/>
              <a:endParaRPr lang="en-AU" sz="1000" b="1" dirty="0"/>
            </a:p>
          </p:txBody>
        </p:sp>
      </p:grpSp>
      <p:pic>
        <p:nvPicPr>
          <p:cNvPr id="3" name="Content Placeholder 2">
            <a:extLst>
              <a:ext uri="{FF2B5EF4-FFF2-40B4-BE49-F238E27FC236}">
                <a16:creationId xmlns:a16="http://schemas.microsoft.com/office/drawing/2014/main" id="{83C3463F-D0D6-487A-B2CE-52AE20959B3F}"/>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3326823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Tier: Silver Employers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211942"/>
            <a:chOff x="568548" y="1556792"/>
            <a:chExt cx="2061003" cy="1211942"/>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US" sz="1000" b="1" dirty="0"/>
                <a:t>DLA Piper</a:t>
              </a:r>
            </a:p>
            <a:p>
              <a:pPr marL="171450" lvl="0" indent="-171450">
                <a:buFont typeface="Arial" panose="020B0604020202020204" pitchFamily="34" charset="0"/>
                <a:buChar char="•"/>
              </a:pPr>
              <a:r>
                <a:rPr lang="en-US" sz="1000" b="1" dirty="0"/>
                <a:t>Norton Rose Fulbright</a:t>
              </a:r>
            </a:p>
            <a:p>
              <a:pPr marL="171450" lvl="0" indent="-171450">
                <a:buFont typeface="Arial" panose="020B0604020202020204" pitchFamily="34" charset="0"/>
                <a:buChar char="•"/>
              </a:pPr>
              <a:r>
                <a:rPr lang="en-US" sz="1000" b="1" dirty="0"/>
                <a:t>Origin Energy</a:t>
              </a:r>
            </a:p>
          </p:txBody>
        </p:sp>
      </p:grpSp>
      <p:pic>
        <p:nvPicPr>
          <p:cNvPr id="5" name="Content Placeholder 4">
            <a:extLst>
              <a:ext uri="{FF2B5EF4-FFF2-40B4-BE49-F238E27FC236}">
                <a16:creationId xmlns:a16="http://schemas.microsoft.com/office/drawing/2014/main" id="{099D2CDC-D6CB-4AB7-AD22-DC4785D9457C}"/>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21199206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rPr>
              <a:t>Tier: Gold &amp; Platinum Employers</a:t>
            </a:r>
          </a:p>
        </p:txBody>
      </p:sp>
      <p:grpSp>
        <p:nvGrpSpPr>
          <p:cNvPr id="8" name="Group 7">
            <a:extLst>
              <a:ext uri="{FF2B5EF4-FFF2-40B4-BE49-F238E27FC236}">
                <a16:creationId xmlns:a16="http://schemas.microsoft.com/office/drawing/2014/main" id="{FA15813C-D073-41E6-B4A9-3D76BCDCE16D}"/>
              </a:ext>
            </a:extLst>
          </p:cNvPr>
          <p:cNvGrpSpPr/>
          <p:nvPr/>
        </p:nvGrpSpPr>
        <p:grpSpPr>
          <a:xfrm>
            <a:off x="576000" y="1440000"/>
            <a:ext cx="2135624" cy="1211942"/>
            <a:chOff x="568548" y="1556792"/>
            <a:chExt cx="2061003" cy="1211942"/>
          </a:xfrm>
        </p:grpSpPr>
        <p:pic>
          <p:nvPicPr>
            <p:cNvPr id="9" name="Picture 8">
              <a:extLst>
                <a:ext uri="{FF2B5EF4-FFF2-40B4-BE49-F238E27FC236}">
                  <a16:creationId xmlns:a16="http://schemas.microsoft.com/office/drawing/2014/main" id="{A2461E22-246E-4266-87D7-B004D0F5E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10" name="TextBox 9">
              <a:extLst>
                <a:ext uri="{FF2B5EF4-FFF2-40B4-BE49-F238E27FC236}">
                  <a16:creationId xmlns:a16="http://schemas.microsoft.com/office/drawing/2014/main" id="{7B16E529-F172-4A40-BB35-32D1F3D083EF}"/>
                </a:ext>
              </a:extLst>
            </p:cNvPr>
            <p:cNvSpPr txBox="1"/>
            <p:nvPr/>
          </p:nvSpPr>
          <p:spPr>
            <a:xfrm>
              <a:off x="568548" y="2060848"/>
              <a:ext cx="206100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en-AU" sz="1000" b="1" dirty="0"/>
                <a:t>Capgemini</a:t>
              </a:r>
            </a:p>
            <a:p>
              <a:pPr marL="171450" lvl="0" indent="-171450">
                <a:buFont typeface="Arial" panose="020B0604020202020204" pitchFamily="34" charset="0"/>
                <a:buChar char="•"/>
              </a:pPr>
              <a:r>
                <a:rPr lang="en-AU" sz="1000" b="1" dirty="0"/>
                <a:t>NAB</a:t>
              </a:r>
            </a:p>
            <a:p>
              <a:pPr marL="171450" lvl="0" indent="-171450">
                <a:buFont typeface="Arial" panose="020B0604020202020204" pitchFamily="34" charset="0"/>
                <a:buChar char="•"/>
              </a:pPr>
              <a:r>
                <a:rPr lang="en-AU" sz="1000" b="1" dirty="0"/>
                <a:t>University of Sydney</a:t>
              </a:r>
            </a:p>
          </p:txBody>
        </p:sp>
      </p:grpSp>
      <p:pic>
        <p:nvPicPr>
          <p:cNvPr id="6" name="Content Placeholder 5">
            <a:extLst>
              <a:ext uri="{FF2B5EF4-FFF2-40B4-BE49-F238E27FC236}">
                <a16:creationId xmlns:a16="http://schemas.microsoft.com/office/drawing/2014/main" id="{9625FE5E-ABAB-4E83-970C-4ECD25F826D9}"/>
              </a:ext>
            </a:extLst>
          </p:cNvPr>
          <p:cNvPicPr>
            <a:picLocks noGrp="1" noChangeAspect="1"/>
          </p:cNvPicPr>
          <p:nvPr>
            <p:ph idx="1"/>
          </p:nvPr>
        </p:nvPicPr>
        <p:blipFill>
          <a:blip r:embed="rId3"/>
          <a:stretch>
            <a:fillRect/>
          </a:stretch>
        </p:blipFill>
        <p:spPr>
          <a:xfrm>
            <a:off x="3266554" y="1600200"/>
            <a:ext cx="5658891" cy="4525963"/>
          </a:xfrm>
          <a:prstGeom prst="rect">
            <a:avLst/>
          </a:prstGeom>
        </p:spPr>
      </p:pic>
    </p:spTree>
    <p:extLst>
      <p:ext uri="{BB962C8B-B14F-4D97-AF65-F5344CB8AC3E}">
        <p14:creationId xmlns:p14="http://schemas.microsoft.com/office/powerpoint/2010/main" val="111149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r="10952" b="21178"/>
          <a:stretch/>
        </p:blipFill>
        <p:spPr>
          <a:xfrm>
            <a:off x="9912424" y="6230355"/>
            <a:ext cx="2067519" cy="491778"/>
          </a:xfrm>
          <a:prstGeom prst="rect">
            <a:avLst/>
          </a:prstGeom>
        </p:spPr>
      </p:pic>
      <p:graphicFrame>
        <p:nvGraphicFramePr>
          <p:cNvPr id="6" name="Table 5">
            <a:extLst>
              <a:ext uri="{FF2B5EF4-FFF2-40B4-BE49-F238E27FC236}">
                <a16:creationId xmlns:a16="http://schemas.microsoft.com/office/drawing/2014/main" id="{39220843-91B5-475B-82A4-6D17FF8FF1B1}"/>
              </a:ext>
            </a:extLst>
          </p:cNvPr>
          <p:cNvGraphicFramePr>
            <a:graphicFrameLocks noGrp="1"/>
          </p:cNvGraphicFramePr>
          <p:nvPr>
            <p:extLst>
              <p:ext uri="{D42A27DB-BD31-4B8C-83A1-F6EECF244321}">
                <p14:modId xmlns:p14="http://schemas.microsoft.com/office/powerpoint/2010/main" val="2043146097"/>
              </p:ext>
            </p:extLst>
          </p:nvPr>
        </p:nvGraphicFramePr>
        <p:xfrm>
          <a:off x="973411" y="903049"/>
          <a:ext cx="9972772" cy="5051901"/>
        </p:xfrm>
        <a:graphic>
          <a:graphicData uri="http://schemas.openxmlformats.org/drawingml/2006/table">
            <a:tbl>
              <a:tblPr firstRow="1" firstCol="1" bandRow="1"/>
              <a:tblGrid>
                <a:gridCol w="1883146">
                  <a:extLst>
                    <a:ext uri="{9D8B030D-6E8A-4147-A177-3AD203B41FA5}">
                      <a16:colId xmlns:a16="http://schemas.microsoft.com/office/drawing/2014/main" val="1261770652"/>
                    </a:ext>
                  </a:extLst>
                </a:gridCol>
                <a:gridCol w="2383160">
                  <a:extLst>
                    <a:ext uri="{9D8B030D-6E8A-4147-A177-3AD203B41FA5}">
                      <a16:colId xmlns:a16="http://schemas.microsoft.com/office/drawing/2014/main" val="2764023373"/>
                    </a:ext>
                  </a:extLst>
                </a:gridCol>
                <a:gridCol w="1000299">
                  <a:extLst>
                    <a:ext uri="{9D8B030D-6E8A-4147-A177-3AD203B41FA5}">
                      <a16:colId xmlns:a16="http://schemas.microsoft.com/office/drawing/2014/main" val="495808203"/>
                    </a:ext>
                  </a:extLst>
                </a:gridCol>
                <a:gridCol w="4706167">
                  <a:extLst>
                    <a:ext uri="{9D8B030D-6E8A-4147-A177-3AD203B41FA5}">
                      <a16:colId xmlns:a16="http://schemas.microsoft.com/office/drawing/2014/main" val="3382844043"/>
                    </a:ext>
                  </a:extLst>
                </a:gridCol>
              </a:tblGrid>
              <a:tr h="130105">
                <a:tc gridSpan="4">
                  <a:txBody>
                    <a:bodyPr/>
                    <a:lstStyle/>
                    <a:p>
                      <a:pPr algn="ctr">
                        <a:lnSpc>
                          <a:spcPct val="107000"/>
                        </a:lnSpc>
                        <a:spcAft>
                          <a:spcPts val="800"/>
                        </a:spcAft>
                      </a:pPr>
                      <a:r>
                        <a:rPr lang="en-AU"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AWEI2021 POINT ALLOCATIONS: SMALL EMPLOYER (500 or less employees)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91634423"/>
                  </a:ext>
                </a:extLst>
              </a:tr>
              <a:tr h="402361">
                <a:tc rowSpan="4">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1: Standing Submission: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HR Policies &amp; Practice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15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anti-discrimination clause; inclusivity within staff benefits and leave options; third party policies; inclusion strategy.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584610"/>
                  </a:ext>
                </a:extLst>
              </a:tr>
              <a:tr h="266233">
                <a:tc vMerge="1">
                  <a:txBody>
                    <a:bodyPr/>
                    <a:lstStyle/>
                    <a:p>
                      <a:endParaRPr lang="en-AU"/>
                    </a:p>
                  </a:txBody>
                  <a:tcPr/>
                </a:tc>
                <a:tc>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LGBTQ Bullying / Harassment &amp; Support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10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grievance officers; behavioural examples; EAP provider.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917024"/>
                  </a:ext>
                </a:extLst>
              </a:tr>
              <a:tr h="402361">
                <a:tc vMerge="1">
                  <a:txBody>
                    <a:bodyPr/>
                    <a:lstStyle/>
                    <a:p>
                      <a:endParaRPr lang="en-AU"/>
                    </a:p>
                  </a:txBody>
                  <a:tcPr/>
                </a:tc>
                <a:tc>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Trans / Gender Diverse Inclusion</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15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support of trans / gender diverse employees with gender affirmation policies and leave; applicants.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21612"/>
                  </a:ext>
                </a:extLst>
              </a:tr>
              <a:tr h="402361">
                <a:tc vMerge="1">
                  <a:txBody>
                    <a:bodyPr/>
                    <a:lstStyle/>
                    <a:p>
                      <a:endParaRPr lang="en-AU"/>
                    </a:p>
                  </a:txBody>
                  <a:tcPr/>
                </a:tc>
                <a:tc>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Strategic Focus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6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external inclusion promotion; executive sponsor.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585438"/>
                  </a:ext>
                </a:extLst>
              </a:tr>
              <a:tr h="266233">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Total Standing Submission Score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46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Total cumulative score of Section 1, which can be carried through this iteration (2022).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839188"/>
                  </a:ext>
                </a:extLst>
              </a:tr>
              <a:tr h="273257">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2: Strategy &amp; Accountability</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4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external LGBTQ expertise; inclusion promotion.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278849"/>
                  </a:ext>
                </a:extLst>
              </a:tr>
              <a:tr h="257564">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3: LGBTQ Employee Networks / Resource Groups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8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network and leadership structure; network strategy.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994429"/>
                  </a:ext>
                </a:extLst>
              </a:tr>
              <a:tr h="402361">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4: Visibility of Inclusion</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10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days of significance; visible signs of LGBTQ inclusion; LGBTQ ally identification; confidential contacts; social media.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839119"/>
                  </a:ext>
                </a:extLst>
              </a:tr>
              <a:tr h="266233">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5: Training, Awareness &amp; Professional Development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8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training programs delivered; training plan; additional programs/event attendance.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832512"/>
                  </a:ext>
                </a:extLst>
              </a:tr>
              <a:tr h="266233">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6: Executive Leadership &amp; Engagement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8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executive and CEO or equivalent(s) public advocacy and engagement.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512312"/>
                  </a:ext>
                </a:extLst>
              </a:tr>
              <a:tr h="234586">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7: Data Collection &amp; Reporting</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3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LGBTQ data collection and analysis.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93442"/>
                  </a:ext>
                </a:extLst>
              </a:tr>
              <a:tr h="266233">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8: Community Engagement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6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community engagement/events; external advocacy; fundraising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105238"/>
                  </a:ext>
                </a:extLst>
              </a:tr>
              <a:tr h="279168">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9: Optional Survey</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2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participation in the optional employee survey.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64210"/>
                  </a:ext>
                </a:extLst>
              </a:tr>
              <a:tr h="266233">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Section 10: Additional Work</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5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Includes any additional work in LGBTQ workplace inclusion not claimed.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670015"/>
                  </a:ext>
                </a:extLst>
              </a:tr>
              <a:tr h="237823">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Total Annual Submission Score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54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Total cumulative score of Sections 2 – 10, submitted annually.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658048"/>
                  </a:ext>
                </a:extLst>
              </a:tr>
              <a:tr h="291811">
                <a:tc gridSpan="2">
                  <a:txBody>
                    <a:bodyPr/>
                    <a:lstStyle/>
                    <a:p>
                      <a:pPr>
                        <a:lnSpc>
                          <a:spcPct val="100000"/>
                        </a:lnSpc>
                        <a:spcBef>
                          <a:spcPts val="600"/>
                        </a:spcBef>
                        <a:spcAft>
                          <a:spcPts val="600"/>
                        </a:spcAft>
                      </a:pPr>
                      <a:r>
                        <a:rPr lang="en-AU" sz="1000" b="1" dirty="0">
                          <a:effectLst/>
                          <a:latin typeface="Calibri" panose="020F0502020204030204" pitchFamily="34" charset="0"/>
                          <a:ea typeface="Calibri" panose="020F0502020204030204" pitchFamily="34" charset="0"/>
                          <a:cs typeface="Times New Roman" panose="02020603050405020304" pitchFamily="18" charset="0"/>
                        </a:rPr>
                        <a:t>Total Standard Employer Score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042" marR="52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100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Cumulative total of all allocated index submission points.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99415"/>
                  </a:ext>
                </a:extLst>
              </a:tr>
            </a:tbl>
          </a:graphicData>
        </a:graphic>
      </p:graphicFrame>
    </p:spTree>
    <p:extLst>
      <p:ext uri="{BB962C8B-B14F-4D97-AF65-F5344CB8AC3E}">
        <p14:creationId xmlns:p14="http://schemas.microsoft.com/office/powerpoint/2010/main" val="269436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288822"/>
            <a:ext cx="8951017" cy="1123954"/>
          </a:xfrm>
        </p:spPr>
        <p:txBody>
          <a:bodyPr/>
          <a:lstStyle/>
          <a:p>
            <a:r>
              <a:rPr lang="en-AU" b="1" dirty="0">
                <a:solidFill>
                  <a:srgbClr val="00B0F0"/>
                </a:solidFill>
              </a:rPr>
              <a:t>Annual Small Employer AWEI Participation Growth</a:t>
            </a:r>
            <a:br>
              <a:rPr lang="en-AU" b="1" dirty="0">
                <a:solidFill>
                  <a:srgbClr val="00B0F0"/>
                </a:solidFill>
              </a:rPr>
            </a:br>
            <a:r>
              <a:rPr lang="en-AU" sz="1400" b="1" dirty="0"/>
              <a:t>Note: From 2020, the Small Employer AWEI includes organisations with up to 500 employees.</a:t>
            </a:r>
            <a:endParaRPr lang="en-AU"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7333875"/>
              </p:ext>
            </p:extLst>
          </p:nvPr>
        </p:nvGraphicFramePr>
        <p:xfrm>
          <a:off x="2495600" y="1844824"/>
          <a:ext cx="6635080" cy="3649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604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F0"/>
                </a:solidFill>
              </a:rPr>
              <a:t>Small Employer Benchmark: All</a:t>
            </a:r>
          </a:p>
        </p:txBody>
      </p:sp>
      <p:grpSp>
        <p:nvGrpSpPr>
          <p:cNvPr id="13" name="Group 12">
            <a:extLst>
              <a:ext uri="{FF2B5EF4-FFF2-40B4-BE49-F238E27FC236}">
                <a16:creationId xmlns:a16="http://schemas.microsoft.com/office/drawing/2014/main" id="{307DFE74-7566-4BEB-B7F4-7E93D54F90BD}"/>
              </a:ext>
            </a:extLst>
          </p:cNvPr>
          <p:cNvGrpSpPr/>
          <p:nvPr/>
        </p:nvGrpSpPr>
        <p:grpSpPr>
          <a:xfrm>
            <a:off x="576001" y="1440000"/>
            <a:ext cx="2135623" cy="1165153"/>
            <a:chOff x="568549" y="1556792"/>
            <a:chExt cx="2135623" cy="1165153"/>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549" y="1556792"/>
              <a:ext cx="429163" cy="432048"/>
            </a:xfrm>
            <a:prstGeom prst="rect">
              <a:avLst/>
            </a:prstGeom>
          </p:spPr>
        </p:pic>
        <p:sp>
          <p:nvSpPr>
            <p:cNvPr id="7" name="TextBox 6"/>
            <p:cNvSpPr txBox="1"/>
            <p:nvPr/>
          </p:nvSpPr>
          <p:spPr>
            <a:xfrm>
              <a:off x="568549" y="2014059"/>
              <a:ext cx="2135623" cy="707886"/>
            </a:xfrm>
            <a:prstGeom prst="rect">
              <a:avLst/>
            </a:prstGeom>
            <a:noFill/>
          </p:spPr>
          <p:txBody>
            <a:bodyPr wrap="square" rtlCol="0">
              <a:spAutoFit/>
            </a:bodyPr>
            <a:lstStyle/>
            <a:p>
              <a:pPr lvl="0"/>
              <a:r>
                <a:rPr lang="en-AU" sz="1000" b="1" dirty="0"/>
                <a:t>TOP 3: (alphabetical)</a:t>
              </a:r>
            </a:p>
            <a:p>
              <a:pPr marL="171450" lvl="0" indent="-171450">
                <a:buFont typeface="Arial" panose="020B0604020202020204" pitchFamily="34" charset="0"/>
                <a:buChar char="•"/>
              </a:pPr>
              <a:r>
                <a:rPr lang="de-DE" sz="1000" b="1" dirty="0"/>
                <a:t>Dentons</a:t>
              </a:r>
            </a:p>
            <a:p>
              <a:pPr marL="171450" lvl="0" indent="-171450">
                <a:buFont typeface="Arial" panose="020B0604020202020204" pitchFamily="34" charset="0"/>
                <a:buChar char="•"/>
              </a:pPr>
              <a:r>
                <a:rPr lang="de-DE" sz="1000" b="1" dirty="0"/>
                <a:t>Deutsche Bank</a:t>
              </a:r>
            </a:p>
            <a:p>
              <a:pPr marL="171450" lvl="0" indent="-171450">
                <a:buFont typeface="Arial" panose="020B0604020202020204" pitchFamily="34" charset="0"/>
                <a:buChar char="•"/>
              </a:pPr>
              <a:r>
                <a:rPr lang="de-DE" sz="1000" b="1" dirty="0"/>
                <a:t>Oliver Wyman</a:t>
              </a:r>
            </a:p>
          </p:txBody>
        </p:sp>
      </p:grpSp>
      <p:pic>
        <p:nvPicPr>
          <p:cNvPr id="16" name="Content Placeholder 15">
            <a:extLst>
              <a:ext uri="{FF2B5EF4-FFF2-40B4-BE49-F238E27FC236}">
                <a16:creationId xmlns:a16="http://schemas.microsoft.com/office/drawing/2014/main" id="{53411638-C11A-4C75-ABB1-2DA88A19B6DF}"/>
              </a:ext>
            </a:extLst>
          </p:cNvPr>
          <p:cNvPicPr>
            <a:picLocks noGrp="1" noChangeAspect="1"/>
          </p:cNvPicPr>
          <p:nvPr>
            <p:ph idx="1"/>
          </p:nvPr>
        </p:nvPicPr>
        <p:blipFill>
          <a:blip r:embed="rId3"/>
          <a:stretch>
            <a:fillRect/>
          </a:stretch>
        </p:blipFill>
        <p:spPr>
          <a:xfrm>
            <a:off x="3192775" y="1600200"/>
            <a:ext cx="5806450" cy="4525963"/>
          </a:xfrm>
          <a:prstGeom prst="rect">
            <a:avLst/>
          </a:prstGeom>
        </p:spPr>
      </p:pic>
    </p:spTree>
    <p:extLst>
      <p:ext uri="{BB962C8B-B14F-4D97-AF65-F5344CB8AC3E}">
        <p14:creationId xmlns:p14="http://schemas.microsoft.com/office/powerpoint/2010/main" val="3627420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2387</Words>
  <Application>Microsoft Office PowerPoint</Application>
  <PresentationFormat>Widescreen</PresentationFormat>
  <Paragraphs>425</Paragraphs>
  <Slides>69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69</vt:i4>
      </vt:variant>
    </vt:vector>
  </HeadingPairs>
  <TitlesOfParts>
    <vt:vector size="74" baseType="lpstr">
      <vt:lpstr>Arial</vt:lpstr>
      <vt:lpstr>Calibri</vt:lpstr>
      <vt:lpstr>Calibri Light</vt:lpstr>
      <vt:lpstr>Office Theme</vt:lpstr>
      <vt:lpstr>Custom Design</vt:lpstr>
      <vt:lpstr>PowerPoint Presentation</vt:lpstr>
      <vt:lpstr>PowerPoint Presentation</vt:lpstr>
      <vt:lpstr>What is the AWEI?</vt:lpstr>
      <vt:lpstr>Annual AWEI Submissions: Participation Growth * Includes Small Employers &amp; Platinum Partner Projects</vt:lpstr>
      <vt:lpstr>Annual Employee Survey: Participation Growth *Includes all employers, regardless of Employer Size.</vt:lpstr>
      <vt:lpstr>PowerPoint Presentation</vt:lpstr>
      <vt:lpstr>PowerPoint Presentation</vt:lpstr>
      <vt:lpstr>Annual Small Employer AWEI Participation Growth Note: From 2020, the Small Employer AWEI includes organisations with up to 500 employees.</vt:lpstr>
      <vt:lpstr>Small Employer Benchmark: All</vt:lpstr>
      <vt:lpstr>Small Employer Benchmark: Global</vt:lpstr>
      <vt:lpstr>Small Employer Benchmark: Regional</vt:lpstr>
      <vt:lpstr>Small Employer Benchmark: NFP/Charity</vt:lpstr>
      <vt:lpstr>Small Employer Benchmark: Private Sector</vt:lpstr>
      <vt:lpstr>Small Employer Benchmark: Banking &amp; Finance</vt:lpstr>
      <vt:lpstr>Small Employer Benchmark: Community Services </vt:lpstr>
      <vt:lpstr>Small Employer Benchmark: Health &amp; Wellbeing</vt:lpstr>
      <vt:lpstr>Small Employer Benchmark: Legal</vt:lpstr>
      <vt:lpstr>Small Employer Benchmark: Professional Services </vt:lpstr>
      <vt:lpstr>Small Employer Benchmark: Technology/Telco</vt:lpstr>
      <vt:lpstr>2021 Small Employer Score Distribution: Recognition Tiers</vt:lpstr>
      <vt:lpstr>Small Employer Benchmark: Participating Tier</vt:lpstr>
      <vt:lpstr>Small Employer Benchmark: Bronze Tier</vt:lpstr>
      <vt:lpstr>Small Employer Benchmark: Silver Tier</vt:lpstr>
      <vt:lpstr>Small Employer Benchmark: Gold Tier</vt:lpstr>
      <vt:lpstr>PowerPoint Presentation</vt:lpstr>
      <vt:lpstr>PowerPoint Presentation</vt:lpstr>
      <vt:lpstr>PowerPoint Presentation</vt:lpstr>
      <vt:lpstr>Benchmark: All Employers</vt:lpstr>
      <vt:lpstr>Benchmark: Global Head Office Employers</vt:lpstr>
      <vt:lpstr>Benchmark: Regional Head Office Employers</vt:lpstr>
      <vt:lpstr>Benchmark: 501-1999 Employees</vt:lpstr>
      <vt:lpstr>Benchmark: 2000-8000 Employees</vt:lpstr>
      <vt:lpstr>Benchmark: 8000+ Employees</vt:lpstr>
      <vt:lpstr>PowerPoint Presentation</vt:lpstr>
      <vt:lpstr>Benchmark: Federal Government</vt:lpstr>
      <vt:lpstr>Benchmark: State Government</vt:lpstr>
      <vt:lpstr>Benchmark: NFP / Charity</vt:lpstr>
      <vt:lpstr>Benchmark: Public Sector</vt:lpstr>
      <vt:lpstr>Benchmark: Private Sector</vt:lpstr>
      <vt:lpstr>Benchmark: Universities</vt:lpstr>
      <vt:lpstr>PowerPoint Presentation</vt:lpstr>
      <vt:lpstr>Benchmark: ASX Top 50</vt:lpstr>
      <vt:lpstr>Benchmark: Aged Care</vt:lpstr>
      <vt:lpstr>Benchmark: Banking &amp; Financial Services</vt:lpstr>
      <vt:lpstr>Benchmark: Community Services</vt:lpstr>
      <vt:lpstr>Benchmark: Computer Software</vt:lpstr>
      <vt:lpstr>Benchmark: Construction</vt:lpstr>
      <vt:lpstr>Benchmark: Education</vt:lpstr>
      <vt:lpstr>Benchmark: Energy / Utilities</vt:lpstr>
      <vt:lpstr>Benchmark: Engineering</vt:lpstr>
      <vt:lpstr>Benchmark: Health &amp; Wellbeing</vt:lpstr>
      <vt:lpstr>Benchmark: Information Services</vt:lpstr>
      <vt:lpstr>Benchmark: Insurance</vt:lpstr>
      <vt:lpstr>Benchmark: Law Enforcement</vt:lpstr>
      <vt:lpstr>Benchmark: Legal </vt:lpstr>
      <vt:lpstr>Benchmark: Media &amp; Entertainment</vt:lpstr>
      <vt:lpstr>Benchmark: Mining</vt:lpstr>
      <vt:lpstr>Benchmark: Professional Services</vt:lpstr>
      <vt:lpstr>Benchmark: Property </vt:lpstr>
      <vt:lpstr>Benchmark: Rail &amp; Logistics</vt:lpstr>
      <vt:lpstr>Benchmark: Research &amp; Development</vt:lpstr>
      <vt:lpstr>Benchmark: Retail</vt:lpstr>
      <vt:lpstr>Benchmark: Technology &amp; Telco</vt:lpstr>
      <vt:lpstr>PowerPoint Presentation</vt:lpstr>
      <vt:lpstr>2021 Standard Employer Score Distribution: Recognition Tiers</vt:lpstr>
      <vt:lpstr>Tier: Participating Employers</vt:lpstr>
      <vt:lpstr>Tier: Bronze Employers</vt:lpstr>
      <vt:lpstr>Tier: Silver Employers</vt:lpstr>
      <vt:lpstr>Tier: Gold &amp; Platinum Employers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2020-05-26T01:41:58Z</dcterms:created>
  <dcterms:modified xsi:type="dcterms:W3CDTF">2021-07-08T23:27:37Z</dcterms:modified>
</cp:coreProperties>
</file>